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82" r:id="rId3"/>
    <p:sldId id="460" r:id="rId4"/>
    <p:sldId id="487" r:id="rId5"/>
    <p:sldId id="503" r:id="rId6"/>
    <p:sldId id="501" r:id="rId7"/>
    <p:sldId id="502" r:id="rId8"/>
    <p:sldId id="488" r:id="rId9"/>
    <p:sldId id="490" r:id="rId10"/>
    <p:sldId id="492" r:id="rId11"/>
    <p:sldId id="483" r:id="rId12"/>
    <p:sldId id="493" r:id="rId13"/>
    <p:sldId id="494" r:id="rId14"/>
    <p:sldId id="499" r:id="rId15"/>
    <p:sldId id="497" r:id="rId16"/>
    <p:sldId id="496" r:id="rId17"/>
    <p:sldId id="504" r:id="rId18"/>
    <p:sldId id="505" r:id="rId19"/>
    <p:sldId id="498" r:id="rId20"/>
    <p:sldId id="507" r:id="rId21"/>
    <p:sldId id="508" r:id="rId22"/>
    <p:sldId id="509" r:id="rId23"/>
    <p:sldId id="511" r:id="rId24"/>
    <p:sldId id="278" r:id="rId25"/>
    <p:sldId id="273" r:id="rId26"/>
    <p:sldId id="274" r:id="rId27"/>
    <p:sldId id="275"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87"/>
            <p14:sldId id="503"/>
            <p14:sldId id="501"/>
            <p14:sldId id="502"/>
            <p14:sldId id="488"/>
            <p14:sldId id="490"/>
            <p14:sldId id="492"/>
            <p14:sldId id="483"/>
            <p14:sldId id="493"/>
            <p14:sldId id="494"/>
            <p14:sldId id="499"/>
            <p14:sldId id="497"/>
            <p14:sldId id="496"/>
            <p14:sldId id="504"/>
            <p14:sldId id="505"/>
            <p14:sldId id="498"/>
            <p14:sldId id="507"/>
            <p14:sldId id="508"/>
            <p14:sldId id="509"/>
            <p14:sldId id="511"/>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22" autoAdjust="0"/>
  </p:normalViewPr>
  <p:slideViewPr>
    <p:cSldViewPr>
      <p:cViewPr varScale="1">
        <p:scale>
          <a:sx n="107" d="100"/>
          <a:sy n="107" d="100"/>
        </p:scale>
        <p:origin x="-966" y="-78"/>
      </p:cViewPr>
      <p:guideLst>
        <p:guide orient="horz" pos="2160"/>
        <p:guide pos="2880"/>
      </p:guideLst>
    </p:cSldViewPr>
  </p:slideViewPr>
  <p:notesTextViewPr>
    <p:cViewPr>
      <p:scale>
        <a:sx n="1" d="1"/>
        <a:sy n="1" d="1"/>
      </p:scale>
      <p:origin x="0" y="0"/>
    </p:cViewPr>
  </p:notesTextViewPr>
  <p:sorterViewPr>
    <p:cViewPr>
      <p:scale>
        <a:sx n="100" d="100"/>
        <a:sy n="100" d="100"/>
      </p:scale>
      <p:origin x="0" y="3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10" Type="http://schemas.openxmlformats.org/officeDocument/2006/relationships/image" Target="../media/image33.wmf"/><Relationship Id="rId4" Type="http://schemas.openxmlformats.org/officeDocument/2006/relationships/image" Target="../media/image27.wmf"/><Relationship Id="rId9"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5" Type="http://schemas.openxmlformats.org/officeDocument/2006/relationships/image" Target="../media/image44.wmf"/><Relationship Id="rId4"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When is a subset a subspace?</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When is a subset a subspace?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When is a subset a subspace?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When is a subset a subspace?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1.bin"/><Relationship Id="rId3" Type="http://schemas.microsoft.com/office/2007/relationships/media" Target="../media/media10.wav"/><Relationship Id="rId7" Type="http://schemas.openxmlformats.org/officeDocument/2006/relationships/oleObject" Target="../embeddings/oleObject8.bin"/><Relationship Id="rId12" Type="http://schemas.openxmlformats.org/officeDocument/2006/relationships/image" Target="../media/image21.wmf"/><Relationship Id="rId17" Type="http://schemas.openxmlformats.org/officeDocument/2006/relationships/image" Target="../media/image13.png"/><Relationship Id="rId2" Type="http://schemas.openxmlformats.org/officeDocument/2006/relationships/tags" Target="../tags/tag8.xml"/><Relationship Id="rId16" Type="http://schemas.openxmlformats.org/officeDocument/2006/relationships/image" Target="../media/image23.wmf"/><Relationship Id="rId1" Type="http://schemas.openxmlformats.org/officeDocument/2006/relationships/vmlDrawing" Target="../drawings/vmlDrawing4.vml"/><Relationship Id="rId6" Type="http://schemas.openxmlformats.org/officeDocument/2006/relationships/image" Target="../media/image12.png"/><Relationship Id="rId11" Type="http://schemas.openxmlformats.org/officeDocument/2006/relationships/oleObject" Target="../embeddings/oleObject10.bin"/><Relationship Id="rId5" Type="http://schemas.openxmlformats.org/officeDocument/2006/relationships/slideLayout" Target="../slideLayouts/slideLayout2.xml"/><Relationship Id="rId15" Type="http://schemas.openxmlformats.org/officeDocument/2006/relationships/oleObject" Target="../embeddings/oleObject12.bin"/><Relationship Id="rId10" Type="http://schemas.openxmlformats.org/officeDocument/2006/relationships/image" Target="../media/image20.wmf"/><Relationship Id="rId4" Type="http://schemas.openxmlformats.org/officeDocument/2006/relationships/audio" Target="../media/media10.wav"/><Relationship Id="rId9" Type="http://schemas.openxmlformats.org/officeDocument/2006/relationships/oleObject" Target="../embeddings/oleObject9.bin"/><Relationship Id="rId14" Type="http://schemas.openxmlformats.org/officeDocument/2006/relationships/image" Target="../media/image22.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7.wmf"/><Relationship Id="rId18" Type="http://schemas.openxmlformats.org/officeDocument/2006/relationships/oleObject" Target="../embeddings/oleObject19.bin"/><Relationship Id="rId26" Type="http://schemas.openxmlformats.org/officeDocument/2006/relationships/image" Target="../media/image13.png"/><Relationship Id="rId3" Type="http://schemas.microsoft.com/office/2007/relationships/media" Target="../media/media11.wav"/><Relationship Id="rId21" Type="http://schemas.openxmlformats.org/officeDocument/2006/relationships/image" Target="../media/image31.wmf"/><Relationship Id="rId7" Type="http://schemas.openxmlformats.org/officeDocument/2006/relationships/image" Target="../media/image24.wmf"/><Relationship Id="rId12" Type="http://schemas.openxmlformats.org/officeDocument/2006/relationships/oleObject" Target="../embeddings/oleObject16.bin"/><Relationship Id="rId17" Type="http://schemas.openxmlformats.org/officeDocument/2006/relationships/image" Target="../media/image29.wmf"/><Relationship Id="rId25" Type="http://schemas.openxmlformats.org/officeDocument/2006/relationships/image" Target="../media/image33.wmf"/><Relationship Id="rId2" Type="http://schemas.openxmlformats.org/officeDocument/2006/relationships/tags" Target="../tags/tag9.xml"/><Relationship Id="rId16" Type="http://schemas.openxmlformats.org/officeDocument/2006/relationships/oleObject" Target="../embeddings/oleObject18.bin"/><Relationship Id="rId20" Type="http://schemas.openxmlformats.org/officeDocument/2006/relationships/oleObject" Target="../embeddings/oleObject20.bin"/><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26.wmf"/><Relationship Id="rId24" Type="http://schemas.openxmlformats.org/officeDocument/2006/relationships/oleObject" Target="../embeddings/oleObject22.bin"/><Relationship Id="rId5" Type="http://schemas.openxmlformats.org/officeDocument/2006/relationships/slideLayout" Target="../slideLayouts/slideLayout2.xml"/><Relationship Id="rId15" Type="http://schemas.openxmlformats.org/officeDocument/2006/relationships/image" Target="../media/image28.wmf"/><Relationship Id="rId23" Type="http://schemas.openxmlformats.org/officeDocument/2006/relationships/image" Target="../media/image32.wmf"/><Relationship Id="rId10" Type="http://schemas.openxmlformats.org/officeDocument/2006/relationships/oleObject" Target="../embeddings/oleObject15.bin"/><Relationship Id="rId19" Type="http://schemas.openxmlformats.org/officeDocument/2006/relationships/image" Target="../media/image30.wmf"/><Relationship Id="rId4" Type="http://schemas.openxmlformats.org/officeDocument/2006/relationships/audio" Target="../media/media11.wav"/><Relationship Id="rId9" Type="http://schemas.openxmlformats.org/officeDocument/2006/relationships/image" Target="../media/image25.wmf"/><Relationship Id="rId14" Type="http://schemas.openxmlformats.org/officeDocument/2006/relationships/oleObject" Target="../embeddings/oleObject17.bin"/><Relationship Id="rId22"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2.wav"/><Relationship Id="rId7" Type="http://schemas.openxmlformats.org/officeDocument/2006/relationships/image" Target="../media/image34.wmf"/><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oleObject" Target="../embeddings/oleObject23.bin"/><Relationship Id="rId5" Type="http://schemas.openxmlformats.org/officeDocument/2006/relationships/slideLayout" Target="../slideLayouts/slideLayout2.xml"/><Relationship Id="rId4" Type="http://schemas.openxmlformats.org/officeDocument/2006/relationships/audio" Target="../media/media12.wav"/></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9.png"/><Relationship Id="rId3" Type="http://schemas.microsoft.com/office/2007/relationships/media" Target="../media/media13.wav"/><Relationship Id="rId7" Type="http://schemas.openxmlformats.org/officeDocument/2006/relationships/image" Target="../media/image35.wmf"/><Relationship Id="rId12" Type="http://schemas.openxmlformats.org/officeDocument/2006/relationships/image" Target="../media/image37.wmf"/><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oleObject" Target="../embeddings/oleObject24.bin"/><Relationship Id="rId11" Type="http://schemas.openxmlformats.org/officeDocument/2006/relationships/oleObject" Target="../embeddings/oleObject26.bin"/><Relationship Id="rId5" Type="http://schemas.openxmlformats.org/officeDocument/2006/relationships/slideLayout" Target="../slideLayouts/slideLayout2.xml"/><Relationship Id="rId10" Type="http://schemas.openxmlformats.org/officeDocument/2006/relationships/image" Target="../media/image36.wmf"/><Relationship Id="rId4" Type="http://schemas.openxmlformats.org/officeDocument/2006/relationships/audio" Target="../media/media13.wav"/><Relationship Id="rId9"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wav"/><Relationship Id="rId7" Type="http://schemas.openxmlformats.org/officeDocument/2006/relationships/image" Target="../media/image39.wmf"/><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slideLayout" Target="../slideLayouts/slideLayout2.xml"/><Relationship Id="rId4" Type="http://schemas.openxmlformats.org/officeDocument/2006/relationships/audio" Target="../media/media14.wav"/></Relationships>
</file>

<file path=ppt/slides/_rels/slide15.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31.bin"/><Relationship Id="rId3" Type="http://schemas.microsoft.com/office/2007/relationships/media" Target="../media/media15.wav"/><Relationship Id="rId7" Type="http://schemas.openxmlformats.org/officeDocument/2006/relationships/oleObject" Target="../embeddings/oleObject28.bin"/><Relationship Id="rId12" Type="http://schemas.openxmlformats.org/officeDocument/2006/relationships/image" Target="../media/image42.wmf"/><Relationship Id="rId17" Type="http://schemas.openxmlformats.org/officeDocument/2006/relationships/image" Target="../media/image9.png"/><Relationship Id="rId2" Type="http://schemas.openxmlformats.org/officeDocument/2006/relationships/tags" Target="../tags/tag13.xml"/><Relationship Id="rId16" Type="http://schemas.openxmlformats.org/officeDocument/2006/relationships/image" Target="../media/image44.wmf"/><Relationship Id="rId1" Type="http://schemas.openxmlformats.org/officeDocument/2006/relationships/vmlDrawing" Target="../drawings/vmlDrawing9.vml"/><Relationship Id="rId6" Type="http://schemas.openxmlformats.org/officeDocument/2006/relationships/image" Target="../media/image45.png"/><Relationship Id="rId11" Type="http://schemas.openxmlformats.org/officeDocument/2006/relationships/oleObject" Target="../embeddings/oleObject30.bin"/><Relationship Id="rId5" Type="http://schemas.openxmlformats.org/officeDocument/2006/relationships/slideLayout" Target="../slideLayouts/slideLayout2.xml"/><Relationship Id="rId15" Type="http://schemas.openxmlformats.org/officeDocument/2006/relationships/oleObject" Target="../embeddings/oleObject32.bin"/><Relationship Id="rId10" Type="http://schemas.openxmlformats.org/officeDocument/2006/relationships/image" Target="../media/image41.wmf"/><Relationship Id="rId4" Type="http://schemas.openxmlformats.org/officeDocument/2006/relationships/audio" Target="../media/media15.wav"/><Relationship Id="rId9" Type="http://schemas.openxmlformats.org/officeDocument/2006/relationships/oleObject" Target="../embeddings/oleObject29.bin"/><Relationship Id="rId14" Type="http://schemas.openxmlformats.org/officeDocument/2006/relationships/image" Target="../media/image43.wmf"/></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wmf"/><Relationship Id="rId3" Type="http://schemas.microsoft.com/office/2007/relationships/media" Target="../media/media17.wav"/><Relationship Id="rId7" Type="http://schemas.openxmlformats.org/officeDocument/2006/relationships/oleObject" Target="../embeddings/oleObject33.bin"/><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49.png"/><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48.wmf"/><Relationship Id="rId4" Type="http://schemas.openxmlformats.org/officeDocument/2006/relationships/audio" Target="../media/media17.wav"/><Relationship Id="rId9" Type="http://schemas.openxmlformats.org/officeDocument/2006/relationships/oleObject" Target="../embeddings/oleObject34.bin"/></Relationships>
</file>

<file path=ppt/slides/_rels/slide18.xml.rels><?xml version="1.0" encoding="UTF-8" standalone="yes"?>
<Relationships xmlns="http://schemas.openxmlformats.org/package/2006/relationships"><Relationship Id="rId8" Type="http://schemas.openxmlformats.org/officeDocument/2006/relationships/image" Target="../media/image50.wmf"/><Relationship Id="rId3" Type="http://schemas.microsoft.com/office/2007/relationships/media" Target="../media/media18.wav"/><Relationship Id="rId7" Type="http://schemas.openxmlformats.org/officeDocument/2006/relationships/oleObject" Target="../embeddings/oleObject35.bin"/><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image" Target="../media/image49.png"/><Relationship Id="rId5" Type="http://schemas.openxmlformats.org/officeDocument/2006/relationships/slideLayout" Target="../slideLayouts/slideLayout2.xml"/><Relationship Id="rId4" Type="http://schemas.openxmlformats.org/officeDocument/2006/relationships/audio" Target="../media/media18.wav"/><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9.png"/><Relationship Id="rId2" Type="http://schemas.microsoft.com/office/2007/relationships/media" Target="../media/media19.wav"/><Relationship Id="rId1" Type="http://schemas.openxmlformats.org/officeDocument/2006/relationships/vmlDrawing" Target="../drawings/vmlDrawing12.vml"/><Relationship Id="rId6" Type="http://schemas.openxmlformats.org/officeDocument/2006/relationships/image" Target="../media/image51.wmf"/><Relationship Id="rId5" Type="http://schemas.openxmlformats.org/officeDocument/2006/relationships/oleObject" Target="../embeddings/oleObject36.bin"/><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55.wmf"/><Relationship Id="rId18" Type="http://schemas.openxmlformats.org/officeDocument/2006/relationships/oleObject" Target="../embeddings/oleObject43.bin"/><Relationship Id="rId3" Type="http://schemas.microsoft.com/office/2007/relationships/media" Target="../media/media20.wav"/><Relationship Id="rId21" Type="http://schemas.openxmlformats.org/officeDocument/2006/relationships/image" Target="../media/image9.png"/><Relationship Id="rId7" Type="http://schemas.openxmlformats.org/officeDocument/2006/relationships/image" Target="../media/image52.wmf"/><Relationship Id="rId12" Type="http://schemas.openxmlformats.org/officeDocument/2006/relationships/oleObject" Target="../embeddings/oleObject40.bin"/><Relationship Id="rId17" Type="http://schemas.openxmlformats.org/officeDocument/2006/relationships/image" Target="../media/image57.wmf"/><Relationship Id="rId2" Type="http://schemas.openxmlformats.org/officeDocument/2006/relationships/tags" Target="../tags/tag17.xml"/><Relationship Id="rId16" Type="http://schemas.openxmlformats.org/officeDocument/2006/relationships/oleObject" Target="../embeddings/oleObject42.bin"/><Relationship Id="rId20" Type="http://schemas.openxmlformats.org/officeDocument/2006/relationships/oleObject" Target="../embeddings/oleObject44.bin"/><Relationship Id="rId1" Type="http://schemas.openxmlformats.org/officeDocument/2006/relationships/vmlDrawing" Target="../drawings/vmlDrawing13.vml"/><Relationship Id="rId6" Type="http://schemas.openxmlformats.org/officeDocument/2006/relationships/oleObject" Target="../embeddings/oleObject37.bin"/><Relationship Id="rId11" Type="http://schemas.openxmlformats.org/officeDocument/2006/relationships/image" Target="../media/image54.wmf"/><Relationship Id="rId5" Type="http://schemas.openxmlformats.org/officeDocument/2006/relationships/slideLayout" Target="../slideLayouts/slideLayout2.xml"/><Relationship Id="rId15" Type="http://schemas.openxmlformats.org/officeDocument/2006/relationships/image" Target="../media/image56.wmf"/><Relationship Id="rId10" Type="http://schemas.openxmlformats.org/officeDocument/2006/relationships/oleObject" Target="../embeddings/oleObject39.bin"/><Relationship Id="rId19" Type="http://schemas.openxmlformats.org/officeDocument/2006/relationships/image" Target="../media/image58.wmf"/><Relationship Id="rId4" Type="http://schemas.openxmlformats.org/officeDocument/2006/relationships/audio" Target="../media/media20.wav"/><Relationship Id="rId9" Type="http://schemas.openxmlformats.org/officeDocument/2006/relationships/image" Target="../media/image53.wmf"/><Relationship Id="rId1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7" Type="http://schemas.openxmlformats.org/officeDocument/2006/relationships/image" Target="../media/image9.png"/><Relationship Id="rId2" Type="http://schemas.microsoft.com/office/2007/relationships/media" Target="../media/media21.wav"/><Relationship Id="rId1" Type="http://schemas.openxmlformats.org/officeDocument/2006/relationships/vmlDrawing" Target="../drawings/vmlDrawing14.vml"/><Relationship Id="rId6" Type="http://schemas.openxmlformats.org/officeDocument/2006/relationships/image" Target="../media/image59.wmf"/><Relationship Id="rId5" Type="http://schemas.openxmlformats.org/officeDocument/2006/relationships/oleObject" Target="../embeddings/oleObject45.bin"/><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7.bin"/><Relationship Id="rId3" Type="http://schemas.microsoft.com/office/2007/relationships/media" Target="../media/media22.wav"/><Relationship Id="rId7" Type="http://schemas.openxmlformats.org/officeDocument/2006/relationships/image" Target="../media/image60.wmf"/><Relationship Id="rId12" Type="http://schemas.openxmlformats.org/officeDocument/2006/relationships/image" Target="../media/image8.png"/><Relationship Id="rId2" Type="http://schemas.openxmlformats.org/officeDocument/2006/relationships/tags" Target="../tags/tag18.xml"/><Relationship Id="rId1" Type="http://schemas.openxmlformats.org/officeDocument/2006/relationships/vmlDrawing" Target="../drawings/vmlDrawing15.vml"/><Relationship Id="rId6" Type="http://schemas.openxmlformats.org/officeDocument/2006/relationships/oleObject" Target="../embeddings/oleObject46.bin"/><Relationship Id="rId11" Type="http://schemas.openxmlformats.org/officeDocument/2006/relationships/image" Target="../media/image62.wmf"/><Relationship Id="rId5" Type="http://schemas.openxmlformats.org/officeDocument/2006/relationships/slideLayout" Target="../slideLayouts/slideLayout2.xml"/><Relationship Id="rId10" Type="http://schemas.openxmlformats.org/officeDocument/2006/relationships/oleObject" Target="../embeddings/oleObject48.bin"/><Relationship Id="rId4" Type="http://schemas.openxmlformats.org/officeDocument/2006/relationships/audio" Target="../media/media22.wav"/><Relationship Id="rId9" Type="http://schemas.openxmlformats.org/officeDocument/2006/relationships/image" Target="../media/image61.wmf"/></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8.wav"/><Relationship Id="rId7" Type="http://schemas.openxmlformats.org/officeDocument/2006/relationships/image" Target="../media/image11.wmf"/><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8.wav"/><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6.bin"/><Relationship Id="rId3" Type="http://schemas.microsoft.com/office/2007/relationships/media" Target="../media/media9.wav"/><Relationship Id="rId7" Type="http://schemas.openxmlformats.org/officeDocument/2006/relationships/oleObject" Target="../embeddings/oleObject3.bin"/><Relationship Id="rId12" Type="http://schemas.openxmlformats.org/officeDocument/2006/relationships/image" Target="../media/image16.wmf"/><Relationship Id="rId17" Type="http://schemas.openxmlformats.org/officeDocument/2006/relationships/image" Target="../media/image9.png"/><Relationship Id="rId2" Type="http://schemas.openxmlformats.org/officeDocument/2006/relationships/tags" Target="../tags/tag7.xml"/><Relationship Id="rId16" Type="http://schemas.openxmlformats.org/officeDocument/2006/relationships/image" Target="../media/image18.wmf"/><Relationship Id="rId1" Type="http://schemas.openxmlformats.org/officeDocument/2006/relationships/vmlDrawing" Target="../drawings/vmlDrawing3.vml"/><Relationship Id="rId6" Type="http://schemas.openxmlformats.org/officeDocument/2006/relationships/image" Target="../media/image12.png"/><Relationship Id="rId11" Type="http://schemas.openxmlformats.org/officeDocument/2006/relationships/oleObject" Target="../embeddings/oleObject5.bin"/><Relationship Id="rId5" Type="http://schemas.openxmlformats.org/officeDocument/2006/relationships/slideLayout" Target="../slideLayouts/slideLayout2.xml"/><Relationship Id="rId15" Type="http://schemas.openxmlformats.org/officeDocument/2006/relationships/oleObject" Target="../embeddings/oleObject7.bin"/><Relationship Id="rId10" Type="http://schemas.openxmlformats.org/officeDocument/2006/relationships/image" Target="../media/image15.wmf"/><Relationship Id="rId4" Type="http://schemas.openxmlformats.org/officeDocument/2006/relationships/audio" Target="../media/media9.wav"/><Relationship Id="rId9" Type="http://schemas.openxmlformats.org/officeDocument/2006/relationships/oleObject" Target="../embeddings/oleObject4.bin"/><Relationship Id="rId1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3.2 </a:t>
            </a:r>
            <a:r>
              <a:rPr lang="en-US" dirty="0" smtClean="0"/>
              <a:t>Determining if a subset is a subspace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5658"/>
    </mc:Choice>
    <mc:Fallback>
      <p:transition spd="slow" advTm="1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 lines in </a:t>
            </a:r>
            <a:r>
              <a:rPr lang="en-US" b="1" dirty="0">
                <a:latin typeface="Times New Roman" panose="02020603050405020304" pitchFamily="18" charset="0"/>
              </a:rPr>
              <a:t>R</a:t>
            </a:r>
            <a:r>
              <a:rPr lang="en-US" baseline="30000" dirty="0">
                <a:latin typeface="Times New Roman" panose="02020603050405020304" pitchFamily="18" charset="0"/>
              </a:rPr>
              <a:t>2</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and                          are such vectors</a:t>
            </a:r>
          </a:p>
          <a:p>
            <a:endParaRPr lang="en-US" dirty="0"/>
          </a:p>
          <a:p>
            <a:r>
              <a:rPr lang="en-US" dirty="0" smtClean="0"/>
              <a:t>We see that                 and</a:t>
            </a:r>
          </a:p>
          <a:p>
            <a:pPr marL="457200" lvl="1" indent="0">
              <a:buNone/>
            </a:pPr>
            <a:endParaRPr lang="en-US" dirty="0"/>
          </a:p>
          <a:p>
            <a:pPr lvl="1"/>
            <a:r>
              <a:rPr lang="en-US" dirty="0" smtClean="0"/>
              <a:t>We also </a:t>
            </a:r>
            <a:r>
              <a:rPr lang="en-US" dirty="0" smtClean="0"/>
              <a:t>see</a:t>
            </a:r>
          </a:p>
          <a:p>
            <a:pPr lvl="1"/>
            <a:endParaRPr lang="en-US" dirty="0"/>
          </a:p>
          <a:p>
            <a:pPr lvl="1"/>
            <a:r>
              <a:rPr lang="en-US" dirty="0" smtClean="0"/>
              <a:t>Thus, the sum of these two vectors on</a:t>
            </a:r>
            <a:br>
              <a:rPr lang="en-US" dirty="0" smtClean="0"/>
            </a:br>
            <a:r>
              <a:rPr lang="en-US" dirty="0" smtClean="0"/>
              <a:t>this line is still on this line </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17817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494" y="3200400"/>
            <a:ext cx="3314706" cy="3310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p:cNvGraphicFramePr>
            <a:graphicFrameLocks noChangeAspect="1"/>
          </p:cNvGraphicFramePr>
          <p:nvPr>
            <p:extLst>
              <p:ext uri="{D42A27DB-BD31-4B8C-83A1-F6EECF244321}">
                <p14:modId xmlns:p14="http://schemas.microsoft.com/office/powerpoint/2010/main" val="2642117747"/>
              </p:ext>
            </p:extLst>
          </p:nvPr>
        </p:nvGraphicFramePr>
        <p:xfrm>
          <a:off x="2407202" y="1449871"/>
          <a:ext cx="1055688" cy="809625"/>
        </p:xfrm>
        <a:graphic>
          <a:graphicData uri="http://schemas.openxmlformats.org/presentationml/2006/ole">
            <mc:AlternateContent xmlns:mc="http://schemas.openxmlformats.org/markup-compatibility/2006">
              <mc:Choice xmlns:v="urn:schemas-microsoft-com:vml" Requires="v">
                <p:oleObj spid="_x0000_s182351" name="Equation" r:id="rId7" imgW="888840" imgH="736560" progId="Equation.DSMT4">
                  <p:embed/>
                </p:oleObj>
              </mc:Choice>
              <mc:Fallback>
                <p:oleObj name="Equation" r:id="rId7" imgW="888840" imgH="736560" progId="Equation.DSMT4">
                  <p:embed/>
                  <p:pic>
                    <p:nvPicPr>
                      <p:cNvPr id="0" name=""/>
                      <p:cNvPicPr>
                        <a:picLocks noChangeAspect="1" noChangeArrowheads="1"/>
                      </p:cNvPicPr>
                      <p:nvPr/>
                    </p:nvPicPr>
                    <p:blipFill>
                      <a:blip r:embed="rId8"/>
                      <a:srcRect/>
                      <a:stretch>
                        <a:fillRect/>
                      </a:stretch>
                    </p:blipFill>
                    <p:spPr bwMode="auto">
                      <a:xfrm>
                        <a:off x="2407202" y="1449871"/>
                        <a:ext cx="10556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42164426"/>
              </p:ext>
            </p:extLst>
          </p:nvPr>
        </p:nvGraphicFramePr>
        <p:xfrm>
          <a:off x="2299252" y="2474913"/>
          <a:ext cx="919163" cy="363537"/>
        </p:xfrm>
        <a:graphic>
          <a:graphicData uri="http://schemas.openxmlformats.org/presentationml/2006/ole">
            <mc:AlternateContent xmlns:mc="http://schemas.openxmlformats.org/markup-compatibility/2006">
              <mc:Choice xmlns:v="urn:schemas-microsoft-com:vml" Requires="v">
                <p:oleObj spid="_x0000_s182352" name="Equation" r:id="rId9" imgW="774360" imgH="330120" progId="Equation.DSMT4">
                  <p:embed/>
                </p:oleObj>
              </mc:Choice>
              <mc:Fallback>
                <p:oleObj name="Equation" r:id="rId9" imgW="774360" imgH="330120" progId="Equation.DSMT4">
                  <p:embed/>
                  <p:pic>
                    <p:nvPicPr>
                      <p:cNvPr id="0" name=""/>
                      <p:cNvPicPr>
                        <a:picLocks noChangeAspect="1" noChangeArrowheads="1"/>
                      </p:cNvPicPr>
                      <p:nvPr/>
                    </p:nvPicPr>
                    <p:blipFill>
                      <a:blip r:embed="rId10"/>
                      <a:srcRect/>
                      <a:stretch>
                        <a:fillRect/>
                      </a:stretch>
                    </p:blipFill>
                    <p:spPr bwMode="auto">
                      <a:xfrm>
                        <a:off x="2299252" y="2474913"/>
                        <a:ext cx="919163"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66049415"/>
              </p:ext>
            </p:extLst>
          </p:nvPr>
        </p:nvGraphicFramePr>
        <p:xfrm>
          <a:off x="3945490" y="1434548"/>
          <a:ext cx="1477962" cy="809625"/>
        </p:xfrm>
        <a:graphic>
          <a:graphicData uri="http://schemas.openxmlformats.org/presentationml/2006/ole">
            <mc:AlternateContent xmlns:mc="http://schemas.openxmlformats.org/markup-compatibility/2006">
              <mc:Choice xmlns:v="urn:schemas-microsoft-com:vml" Requires="v">
                <p:oleObj spid="_x0000_s182353" name="Equation" r:id="rId11" imgW="1244520" imgH="736560" progId="Equation.DSMT4">
                  <p:embed/>
                </p:oleObj>
              </mc:Choice>
              <mc:Fallback>
                <p:oleObj name="Equation" r:id="rId11" imgW="1244520" imgH="736560" progId="Equation.DSMT4">
                  <p:embed/>
                  <p:pic>
                    <p:nvPicPr>
                      <p:cNvPr id="0" name=""/>
                      <p:cNvPicPr>
                        <a:picLocks noChangeAspect="1" noChangeArrowheads="1"/>
                      </p:cNvPicPr>
                      <p:nvPr/>
                    </p:nvPicPr>
                    <p:blipFill>
                      <a:blip r:embed="rId12"/>
                      <a:srcRect/>
                      <a:stretch>
                        <a:fillRect/>
                      </a:stretch>
                    </p:blipFill>
                    <p:spPr bwMode="auto">
                      <a:xfrm>
                        <a:off x="3945490" y="1434548"/>
                        <a:ext cx="147796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63522500"/>
              </p:ext>
            </p:extLst>
          </p:nvPr>
        </p:nvGraphicFramePr>
        <p:xfrm>
          <a:off x="3886200" y="2446338"/>
          <a:ext cx="1355725" cy="361950"/>
        </p:xfrm>
        <a:graphic>
          <a:graphicData uri="http://schemas.openxmlformats.org/presentationml/2006/ole">
            <mc:AlternateContent xmlns:mc="http://schemas.openxmlformats.org/markup-compatibility/2006">
              <mc:Choice xmlns:v="urn:schemas-microsoft-com:vml" Requires="v">
                <p:oleObj spid="_x0000_s182354" name="Equation" r:id="rId13" imgW="1143000" imgH="330120" progId="Equation.DSMT4">
                  <p:embed/>
                </p:oleObj>
              </mc:Choice>
              <mc:Fallback>
                <p:oleObj name="Equation" r:id="rId13" imgW="1143000" imgH="330120" progId="Equation.DSMT4">
                  <p:embed/>
                  <p:pic>
                    <p:nvPicPr>
                      <p:cNvPr id="0" name=""/>
                      <p:cNvPicPr>
                        <a:picLocks noChangeAspect="1" noChangeArrowheads="1"/>
                      </p:cNvPicPr>
                      <p:nvPr/>
                    </p:nvPicPr>
                    <p:blipFill>
                      <a:blip r:embed="rId14"/>
                      <a:srcRect/>
                      <a:stretch>
                        <a:fillRect/>
                      </a:stretch>
                    </p:blipFill>
                    <p:spPr bwMode="auto">
                      <a:xfrm>
                        <a:off x="3886200" y="2446338"/>
                        <a:ext cx="13557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126543196"/>
              </p:ext>
            </p:extLst>
          </p:nvPr>
        </p:nvGraphicFramePr>
        <p:xfrm>
          <a:off x="2669174" y="3021366"/>
          <a:ext cx="2700338" cy="809625"/>
        </p:xfrm>
        <a:graphic>
          <a:graphicData uri="http://schemas.openxmlformats.org/presentationml/2006/ole">
            <mc:AlternateContent xmlns:mc="http://schemas.openxmlformats.org/markup-compatibility/2006">
              <mc:Choice xmlns:v="urn:schemas-microsoft-com:vml" Requires="v">
                <p:oleObj spid="_x0000_s182355" name="Equation" r:id="rId15" imgW="2273040" imgH="736560" progId="Equation.DSMT4">
                  <p:embed/>
                </p:oleObj>
              </mc:Choice>
              <mc:Fallback>
                <p:oleObj name="Equation" r:id="rId15" imgW="2273040" imgH="736560" progId="Equation.DSMT4">
                  <p:embed/>
                  <p:pic>
                    <p:nvPicPr>
                      <p:cNvPr id="0" name=""/>
                      <p:cNvPicPr>
                        <a:picLocks noChangeAspect="1" noChangeArrowheads="1"/>
                      </p:cNvPicPr>
                      <p:nvPr/>
                    </p:nvPicPr>
                    <p:blipFill>
                      <a:blip r:embed="rId16"/>
                      <a:srcRect/>
                      <a:stretch>
                        <a:fillRect/>
                      </a:stretch>
                    </p:blipFill>
                    <p:spPr bwMode="auto">
                      <a:xfrm>
                        <a:off x="2669174" y="3021366"/>
                        <a:ext cx="27003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44026955"/>
      </p:ext>
    </p:extLst>
  </p:cSld>
  <p:clrMapOvr>
    <a:masterClrMapping/>
  </p:clrMapOvr>
  <mc:AlternateContent xmlns:mc="http://schemas.openxmlformats.org/markup-compatibility/2006">
    <mc:Choice xmlns:p14="http://schemas.microsoft.com/office/powerpoint/2010/main" Requires="p14">
      <p:transition spd="slow" p14:dur="2000" advTm="48938"/>
    </mc:Choice>
    <mc:Fallback>
      <p:transition spd="slow" advTm="4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 lines in </a:t>
            </a:r>
            <a:r>
              <a:rPr lang="en-US" b="1" dirty="0">
                <a:latin typeface="Times New Roman" panose="02020603050405020304" pitchFamily="18" charset="0"/>
              </a:rPr>
              <a:t>R</a:t>
            </a:r>
            <a:r>
              <a:rPr lang="en-US" baseline="30000" dirty="0">
                <a:latin typeface="Times New Roman" panose="02020603050405020304" pitchFamily="18" charset="0"/>
              </a:rPr>
              <a:t>2</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smtClean="0"/>
              <a:t>Theorem</a:t>
            </a:r>
          </a:p>
          <a:p>
            <a:pPr marL="0" indent="0">
              <a:buNone/>
            </a:pPr>
            <a:r>
              <a:rPr lang="en-US" dirty="0"/>
              <a:t>	</a:t>
            </a:r>
            <a:r>
              <a:rPr lang="en-US" dirty="0" smtClean="0"/>
              <a:t>If </a:t>
            </a:r>
            <a:r>
              <a:rPr lang="en-US" i="1" dirty="0" smtClean="0">
                <a:latin typeface="Script MT Bold" panose="03040602040607080904" pitchFamily="66" charset="0"/>
              </a:rPr>
              <a:t>V</a:t>
            </a:r>
            <a:r>
              <a:rPr lang="en-US" dirty="0" smtClean="0"/>
              <a:t> is any vector space, and            ,</a:t>
            </a:r>
          </a:p>
          <a:p>
            <a:pPr marL="0" indent="0">
              <a:buNone/>
            </a:pPr>
            <a:r>
              <a:rPr lang="en-US" dirty="0"/>
              <a:t>	</a:t>
            </a:r>
            <a:r>
              <a:rPr lang="en-US" dirty="0" smtClean="0"/>
              <a:t>     then the subset </a:t>
            </a:r>
            <a:r>
              <a:rPr lang="en-US" i="1" dirty="0" smtClean="0"/>
              <a:t>S </a:t>
            </a:r>
            <a:r>
              <a:rPr lang="en-US" dirty="0" smtClean="0"/>
              <a:t>of all scalar multiples of </a:t>
            </a:r>
            <a:r>
              <a:rPr lang="en-US" b="1" dirty="0" smtClean="0"/>
              <a:t>u</a:t>
            </a:r>
            <a:endParaRPr lang="en-US" dirty="0"/>
          </a:p>
          <a:p>
            <a:pPr marL="0" indent="0">
              <a:buNone/>
            </a:pPr>
            <a:r>
              <a:rPr lang="en-US" dirty="0" smtClean="0"/>
              <a:t>	     is a subspace of </a:t>
            </a:r>
            <a:r>
              <a:rPr lang="en-US" i="1" dirty="0" smtClean="0">
                <a:latin typeface="Script MT Bold" panose="03040602040607080904" pitchFamily="66" charset="0"/>
              </a:rPr>
              <a:t>V</a:t>
            </a:r>
            <a:r>
              <a:rPr lang="en-US" dirty="0" smtClean="0"/>
              <a:t>.</a:t>
            </a:r>
          </a:p>
          <a:p>
            <a:pPr marL="0" indent="0">
              <a:buNone/>
            </a:pPr>
            <a:r>
              <a:rPr lang="en-US" dirty="0" smtClean="0"/>
              <a:t>Proof:</a:t>
            </a:r>
          </a:p>
          <a:p>
            <a:pPr marL="0" indent="0">
              <a:buNone/>
            </a:pPr>
            <a:r>
              <a:rPr lang="en-US" dirty="0"/>
              <a:t>	</a:t>
            </a:r>
            <a:r>
              <a:rPr lang="en-US" dirty="0" smtClean="0"/>
              <a:t>If            , then                   for some </a:t>
            </a:r>
            <a:r>
              <a:rPr lang="en-US" i="1" dirty="0" smtClean="0">
                <a:latin typeface="Symbol" panose="05050102010706020507" pitchFamily="18" charset="2"/>
              </a:rPr>
              <a:t>b</a:t>
            </a:r>
            <a:r>
              <a:rPr lang="en-US" dirty="0" smtClean="0"/>
              <a:t>. </a:t>
            </a:r>
          </a:p>
          <a:p>
            <a:pPr marL="0" indent="0">
              <a:buNone/>
            </a:pPr>
            <a:r>
              <a:rPr lang="en-US" dirty="0"/>
              <a:t>	</a:t>
            </a:r>
            <a:r>
              <a:rPr lang="en-US" dirty="0" smtClean="0"/>
              <a:t>Thus,                                                , so               .</a:t>
            </a:r>
          </a:p>
          <a:p>
            <a:pPr marL="0" indent="0">
              <a:buNone/>
            </a:pPr>
            <a:endParaRPr lang="en-US" dirty="0"/>
          </a:p>
          <a:p>
            <a:pPr marL="0" indent="0" algn="just">
              <a:buNone/>
            </a:pPr>
            <a:r>
              <a:rPr lang="en-US" dirty="0" smtClean="0"/>
              <a:t>	If                    , then                    and                      </a:t>
            </a:r>
            <a:r>
              <a:rPr lang="en-US" dirty="0"/>
              <a:t>for some </a:t>
            </a:r>
            <a:r>
              <a:rPr lang="en-US" i="1" dirty="0" smtClean="0">
                <a:latin typeface="Symbol" panose="05050102010706020507" pitchFamily="18" charset="2"/>
              </a:rPr>
              <a:t>b</a:t>
            </a:r>
            <a:r>
              <a:rPr lang="en-US" baseline="-25000" dirty="0" smtClean="0"/>
              <a:t>1</a:t>
            </a:r>
            <a:r>
              <a:rPr lang="en-US" dirty="0" smtClean="0"/>
              <a:t> and </a:t>
            </a:r>
            <a:r>
              <a:rPr lang="en-US" i="1" dirty="0" smtClean="0">
                <a:latin typeface="Symbol" panose="05050102010706020507" pitchFamily="18" charset="2"/>
              </a:rPr>
              <a:t>b</a:t>
            </a:r>
            <a:r>
              <a:rPr lang="en-US" baseline="-25000" dirty="0" smtClean="0"/>
              <a:t>2</a:t>
            </a:r>
            <a:r>
              <a:rPr lang="en-US" dirty="0" smtClean="0"/>
              <a:t>.</a:t>
            </a:r>
          </a:p>
          <a:p>
            <a:pPr marL="0" indent="0" algn="just">
              <a:buNone/>
            </a:pPr>
            <a:r>
              <a:rPr lang="en-US" dirty="0"/>
              <a:t>	</a:t>
            </a:r>
            <a:r>
              <a:rPr lang="en-US" dirty="0" smtClean="0"/>
              <a:t>Thus,                                                                     , so  .                     .</a:t>
            </a:r>
          </a:p>
          <a:p>
            <a:pPr marL="0" indent="0" algn="just">
              <a:buNone/>
            </a:pPr>
            <a:r>
              <a:rPr lang="en-US" dirty="0"/>
              <a:t>	</a:t>
            </a:r>
            <a:r>
              <a:rPr lang="en-US" dirty="0" smtClean="0"/>
              <a:t>Therefore, all scalar multiples of </a:t>
            </a:r>
            <a:r>
              <a:rPr lang="en-US" b="1" dirty="0" smtClean="0"/>
              <a:t>u</a:t>
            </a:r>
            <a:r>
              <a:rPr lang="en-US" dirty="0" smtClean="0"/>
              <a:t> for a subspace of </a:t>
            </a:r>
            <a:r>
              <a:rPr lang="en-US" i="1" dirty="0">
                <a:latin typeface="Script MT Bold" panose="03040602040607080904" pitchFamily="66" charset="0"/>
              </a:rPr>
              <a:t>V</a:t>
            </a:r>
            <a:r>
              <a:rPr lang="en-US" dirty="0" smtClean="0"/>
              <a:t>. </a:t>
            </a:r>
            <a:r>
              <a:rPr lang="en-CA" dirty="0" smtClean="0"/>
              <a:t>▮</a:t>
            </a:r>
            <a:endParaRPr lang="en-US"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421411202"/>
              </p:ext>
            </p:extLst>
          </p:nvPr>
        </p:nvGraphicFramePr>
        <p:xfrm>
          <a:off x="4876800" y="2057400"/>
          <a:ext cx="670560" cy="279400"/>
        </p:xfrm>
        <a:graphic>
          <a:graphicData uri="http://schemas.openxmlformats.org/presentationml/2006/ole">
            <mc:AlternateContent xmlns:mc="http://schemas.openxmlformats.org/markup-compatibility/2006">
              <mc:Choice xmlns:v="urn:schemas-microsoft-com:vml" Requires="v">
                <p:oleObj spid="_x0000_s174195" name="Equation" r:id="rId6" imgW="609480" imgH="253800" progId="Equation.DSMT4">
                  <p:embed/>
                </p:oleObj>
              </mc:Choice>
              <mc:Fallback>
                <p:oleObj name="Equation" r:id="rId6" imgW="609480" imgH="253800" progId="Equation.DSMT4">
                  <p:embed/>
                  <p:pic>
                    <p:nvPicPr>
                      <p:cNvPr id="0" name="Object 6"/>
                      <p:cNvPicPr>
                        <a:picLocks noChangeAspect="1" noChangeArrowheads="1"/>
                      </p:cNvPicPr>
                      <p:nvPr/>
                    </p:nvPicPr>
                    <p:blipFill>
                      <a:blip r:embed="rId7"/>
                      <a:srcRect/>
                      <a:stretch>
                        <a:fillRect/>
                      </a:stretch>
                    </p:blipFill>
                    <p:spPr bwMode="auto">
                      <a:xfrm>
                        <a:off x="4876800" y="2057400"/>
                        <a:ext cx="67056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37563400"/>
              </p:ext>
            </p:extLst>
          </p:nvPr>
        </p:nvGraphicFramePr>
        <p:xfrm>
          <a:off x="1752600" y="3697356"/>
          <a:ext cx="641350" cy="266700"/>
        </p:xfrm>
        <a:graphic>
          <a:graphicData uri="http://schemas.openxmlformats.org/presentationml/2006/ole">
            <mc:AlternateContent xmlns:mc="http://schemas.openxmlformats.org/markup-compatibility/2006">
              <mc:Choice xmlns:v="urn:schemas-microsoft-com:vml" Requires="v">
                <p:oleObj spid="_x0000_s174196" name="Equation" r:id="rId8" imgW="583920" imgH="241200" progId="Equation.DSMT4">
                  <p:embed/>
                </p:oleObj>
              </mc:Choice>
              <mc:Fallback>
                <p:oleObj name="Equation" r:id="rId8" imgW="583920" imgH="241200" progId="Equation.DSMT4">
                  <p:embed/>
                  <p:pic>
                    <p:nvPicPr>
                      <p:cNvPr id="0" name=""/>
                      <p:cNvPicPr>
                        <a:picLocks noChangeAspect="1" noChangeArrowheads="1"/>
                      </p:cNvPicPr>
                      <p:nvPr/>
                    </p:nvPicPr>
                    <p:blipFill>
                      <a:blip r:embed="rId9"/>
                      <a:srcRect/>
                      <a:stretch>
                        <a:fillRect/>
                      </a:stretch>
                    </p:blipFill>
                    <p:spPr bwMode="auto">
                      <a:xfrm>
                        <a:off x="1752600" y="3697356"/>
                        <a:ext cx="641350" cy="266700"/>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30038597"/>
              </p:ext>
            </p:extLst>
          </p:nvPr>
        </p:nvGraphicFramePr>
        <p:xfrm>
          <a:off x="3147392" y="3688246"/>
          <a:ext cx="967408" cy="323850"/>
        </p:xfrm>
        <a:graphic>
          <a:graphicData uri="http://schemas.openxmlformats.org/presentationml/2006/ole">
            <mc:AlternateContent xmlns:mc="http://schemas.openxmlformats.org/markup-compatibility/2006">
              <mc:Choice xmlns:v="urn:schemas-microsoft-com:vml" Requires="v">
                <p:oleObj spid="_x0000_s174197" name="Equation" r:id="rId10" imgW="749160" imgH="291960" progId="Equation.DSMT4">
                  <p:embed/>
                </p:oleObj>
              </mc:Choice>
              <mc:Fallback>
                <p:oleObj name="Equation" r:id="rId10" imgW="749160" imgH="291960" progId="Equation.DSMT4">
                  <p:embed/>
                  <p:pic>
                    <p:nvPicPr>
                      <p:cNvPr id="0" name=""/>
                      <p:cNvPicPr>
                        <a:picLocks noChangeAspect="1" noChangeArrowheads="1"/>
                      </p:cNvPicPr>
                      <p:nvPr/>
                    </p:nvPicPr>
                    <p:blipFill>
                      <a:blip r:embed="rId11"/>
                      <a:srcRect/>
                      <a:stretch>
                        <a:fillRect/>
                      </a:stretch>
                    </p:blipFill>
                    <p:spPr bwMode="auto">
                      <a:xfrm>
                        <a:off x="3147392" y="3688246"/>
                        <a:ext cx="967408" cy="323850"/>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72166938"/>
              </p:ext>
            </p:extLst>
          </p:nvPr>
        </p:nvGraphicFramePr>
        <p:xfrm>
          <a:off x="2207660" y="4051852"/>
          <a:ext cx="2884488" cy="422275"/>
        </p:xfrm>
        <a:graphic>
          <a:graphicData uri="http://schemas.openxmlformats.org/presentationml/2006/ole">
            <mc:AlternateContent xmlns:mc="http://schemas.openxmlformats.org/markup-compatibility/2006">
              <mc:Choice xmlns:v="urn:schemas-microsoft-com:vml" Requires="v">
                <p:oleObj spid="_x0000_s174198" name="Equation" r:id="rId12" imgW="2234880" imgH="380880" progId="Equation.DSMT4">
                  <p:embed/>
                </p:oleObj>
              </mc:Choice>
              <mc:Fallback>
                <p:oleObj name="Equation" r:id="rId12" imgW="2234880" imgH="380880" progId="Equation.DSMT4">
                  <p:embed/>
                  <p:pic>
                    <p:nvPicPr>
                      <p:cNvPr id="0" name=""/>
                      <p:cNvPicPr>
                        <a:picLocks noChangeAspect="1" noChangeArrowheads="1"/>
                      </p:cNvPicPr>
                      <p:nvPr/>
                    </p:nvPicPr>
                    <p:blipFill>
                      <a:blip r:embed="rId13"/>
                      <a:srcRect/>
                      <a:stretch>
                        <a:fillRect/>
                      </a:stretch>
                    </p:blipFill>
                    <p:spPr bwMode="auto">
                      <a:xfrm>
                        <a:off x="2207660" y="4051852"/>
                        <a:ext cx="2884488" cy="422275"/>
                      </a:xfrm>
                      <a:prstGeom prst="rect">
                        <a:avLst/>
                      </a:prstGeom>
                      <a:noFill/>
                      <a:ln>
                        <a:no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8597785"/>
              </p:ext>
            </p:extLst>
          </p:nvPr>
        </p:nvGraphicFramePr>
        <p:xfrm>
          <a:off x="5509592" y="4101548"/>
          <a:ext cx="822325" cy="266700"/>
        </p:xfrm>
        <a:graphic>
          <a:graphicData uri="http://schemas.openxmlformats.org/presentationml/2006/ole">
            <mc:AlternateContent xmlns:mc="http://schemas.openxmlformats.org/markup-compatibility/2006">
              <mc:Choice xmlns:v="urn:schemas-microsoft-com:vml" Requires="v">
                <p:oleObj spid="_x0000_s174199" name="Equation" r:id="rId14" imgW="749160" imgH="241200" progId="Equation.DSMT4">
                  <p:embed/>
                </p:oleObj>
              </mc:Choice>
              <mc:Fallback>
                <p:oleObj name="Equation" r:id="rId14" imgW="749160" imgH="241200" progId="Equation.DSMT4">
                  <p:embed/>
                  <p:pic>
                    <p:nvPicPr>
                      <p:cNvPr id="0" name=""/>
                      <p:cNvPicPr>
                        <a:picLocks noChangeAspect="1" noChangeArrowheads="1"/>
                      </p:cNvPicPr>
                      <p:nvPr/>
                    </p:nvPicPr>
                    <p:blipFill>
                      <a:blip r:embed="rId15"/>
                      <a:srcRect/>
                      <a:stretch>
                        <a:fillRect/>
                      </a:stretch>
                    </p:blipFill>
                    <p:spPr bwMode="auto">
                      <a:xfrm>
                        <a:off x="5509592" y="4101548"/>
                        <a:ext cx="822325" cy="266700"/>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10827282"/>
              </p:ext>
            </p:extLst>
          </p:nvPr>
        </p:nvGraphicFramePr>
        <p:xfrm>
          <a:off x="1805334" y="4890536"/>
          <a:ext cx="1087438" cy="365125"/>
        </p:xfrm>
        <a:graphic>
          <a:graphicData uri="http://schemas.openxmlformats.org/presentationml/2006/ole">
            <mc:AlternateContent xmlns:mc="http://schemas.openxmlformats.org/markup-compatibility/2006">
              <mc:Choice xmlns:v="urn:schemas-microsoft-com:vml" Requires="v">
                <p:oleObj spid="_x0000_s174200" name="Equation" r:id="rId16" imgW="990360" imgH="330120" progId="Equation.DSMT4">
                  <p:embed/>
                </p:oleObj>
              </mc:Choice>
              <mc:Fallback>
                <p:oleObj name="Equation" r:id="rId16" imgW="990360" imgH="330120" progId="Equation.DSMT4">
                  <p:embed/>
                  <p:pic>
                    <p:nvPicPr>
                      <p:cNvPr id="0" name=""/>
                      <p:cNvPicPr>
                        <a:picLocks noChangeAspect="1" noChangeArrowheads="1"/>
                      </p:cNvPicPr>
                      <p:nvPr/>
                    </p:nvPicPr>
                    <p:blipFill>
                      <a:blip r:embed="rId17"/>
                      <a:srcRect/>
                      <a:stretch>
                        <a:fillRect/>
                      </a:stretch>
                    </p:blipFill>
                    <p:spPr bwMode="auto">
                      <a:xfrm>
                        <a:off x="1805334" y="4890536"/>
                        <a:ext cx="1087438" cy="365125"/>
                      </a:xfrm>
                      <a:prstGeom prst="rect">
                        <a:avLst/>
                      </a:prstGeom>
                      <a:noFill/>
                      <a:ln>
                        <a:noFill/>
                      </a:ln>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362070481"/>
              </p:ext>
            </p:extLst>
          </p:nvPr>
        </p:nvGraphicFramePr>
        <p:xfrm>
          <a:off x="3606663" y="4876800"/>
          <a:ext cx="1114425" cy="366712"/>
        </p:xfrm>
        <a:graphic>
          <a:graphicData uri="http://schemas.openxmlformats.org/presentationml/2006/ole">
            <mc:AlternateContent xmlns:mc="http://schemas.openxmlformats.org/markup-compatibility/2006">
              <mc:Choice xmlns:v="urn:schemas-microsoft-com:vml" Requires="v">
                <p:oleObj spid="_x0000_s174201" name="Equation" r:id="rId18" imgW="863280" imgH="330120" progId="Equation.DSMT4">
                  <p:embed/>
                </p:oleObj>
              </mc:Choice>
              <mc:Fallback>
                <p:oleObj name="Equation" r:id="rId18" imgW="863280" imgH="330120" progId="Equation.DSMT4">
                  <p:embed/>
                  <p:pic>
                    <p:nvPicPr>
                      <p:cNvPr id="0" name=""/>
                      <p:cNvPicPr>
                        <a:picLocks noChangeAspect="1" noChangeArrowheads="1"/>
                      </p:cNvPicPr>
                      <p:nvPr/>
                    </p:nvPicPr>
                    <p:blipFill>
                      <a:blip r:embed="rId19"/>
                      <a:srcRect/>
                      <a:stretch>
                        <a:fillRect/>
                      </a:stretch>
                    </p:blipFill>
                    <p:spPr bwMode="auto">
                      <a:xfrm>
                        <a:off x="3606663" y="4876800"/>
                        <a:ext cx="1114425" cy="366712"/>
                      </a:xfrm>
                      <a:prstGeom prst="rect">
                        <a:avLst/>
                      </a:prstGeom>
                      <a:noFill/>
                      <a:ln>
                        <a:noFill/>
                      </a:ln>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190782316"/>
              </p:ext>
            </p:extLst>
          </p:nvPr>
        </p:nvGraphicFramePr>
        <p:xfrm>
          <a:off x="5250552" y="4876800"/>
          <a:ext cx="1195387" cy="366713"/>
        </p:xfrm>
        <a:graphic>
          <a:graphicData uri="http://schemas.openxmlformats.org/presentationml/2006/ole">
            <mc:AlternateContent xmlns:mc="http://schemas.openxmlformats.org/markup-compatibility/2006">
              <mc:Choice xmlns:v="urn:schemas-microsoft-com:vml" Requires="v">
                <p:oleObj spid="_x0000_s174202" name="Equation" r:id="rId20" imgW="927000" imgH="330120" progId="Equation.DSMT4">
                  <p:embed/>
                </p:oleObj>
              </mc:Choice>
              <mc:Fallback>
                <p:oleObj name="Equation" r:id="rId20" imgW="927000" imgH="330120" progId="Equation.DSMT4">
                  <p:embed/>
                  <p:pic>
                    <p:nvPicPr>
                      <p:cNvPr id="0" name=""/>
                      <p:cNvPicPr>
                        <a:picLocks noChangeAspect="1" noChangeArrowheads="1"/>
                      </p:cNvPicPr>
                      <p:nvPr/>
                    </p:nvPicPr>
                    <p:blipFill>
                      <a:blip r:embed="rId21"/>
                      <a:srcRect/>
                      <a:stretch>
                        <a:fillRect/>
                      </a:stretch>
                    </p:blipFill>
                    <p:spPr bwMode="auto">
                      <a:xfrm>
                        <a:off x="5250552" y="4876800"/>
                        <a:ext cx="1195387" cy="366713"/>
                      </a:xfrm>
                      <a:prstGeom prst="rect">
                        <a:avLst/>
                      </a:prstGeom>
                      <a:noFill/>
                      <a:ln>
                        <a:no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2490451"/>
              </p:ext>
            </p:extLst>
          </p:nvPr>
        </p:nvGraphicFramePr>
        <p:xfrm>
          <a:off x="2182329" y="5247860"/>
          <a:ext cx="4244975" cy="422275"/>
        </p:xfrm>
        <a:graphic>
          <a:graphicData uri="http://schemas.openxmlformats.org/presentationml/2006/ole">
            <mc:AlternateContent xmlns:mc="http://schemas.openxmlformats.org/markup-compatibility/2006">
              <mc:Choice xmlns:v="urn:schemas-microsoft-com:vml" Requires="v">
                <p:oleObj spid="_x0000_s174203" name="Equation" r:id="rId22" imgW="3288960" imgH="380880" progId="Equation.DSMT4">
                  <p:embed/>
                </p:oleObj>
              </mc:Choice>
              <mc:Fallback>
                <p:oleObj name="Equation" r:id="rId22" imgW="3288960" imgH="380880" progId="Equation.DSMT4">
                  <p:embed/>
                  <p:pic>
                    <p:nvPicPr>
                      <p:cNvPr id="0" name=""/>
                      <p:cNvPicPr>
                        <a:picLocks noChangeAspect="1" noChangeArrowheads="1"/>
                      </p:cNvPicPr>
                      <p:nvPr/>
                    </p:nvPicPr>
                    <p:blipFill>
                      <a:blip r:embed="rId23"/>
                      <a:srcRect/>
                      <a:stretch>
                        <a:fillRect/>
                      </a:stretch>
                    </p:blipFill>
                    <p:spPr bwMode="auto">
                      <a:xfrm>
                        <a:off x="2182329" y="5247860"/>
                        <a:ext cx="4244975" cy="422275"/>
                      </a:xfrm>
                      <a:prstGeom prst="rect">
                        <a:avLst/>
                      </a:prstGeom>
                      <a:noFill/>
                      <a:ln>
                        <a:noFill/>
                      </a:ln>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851624302"/>
              </p:ext>
            </p:extLst>
          </p:nvPr>
        </p:nvGraphicFramePr>
        <p:xfrm>
          <a:off x="6804508" y="5271052"/>
          <a:ext cx="1474788" cy="366712"/>
        </p:xfrm>
        <a:graphic>
          <a:graphicData uri="http://schemas.openxmlformats.org/presentationml/2006/ole">
            <mc:AlternateContent xmlns:mc="http://schemas.openxmlformats.org/markup-compatibility/2006">
              <mc:Choice xmlns:v="urn:schemas-microsoft-com:vml" Requires="v">
                <p:oleObj spid="_x0000_s174204" name="Equation" r:id="rId24" imgW="1143000" imgH="330120" progId="Equation.DSMT4">
                  <p:embed/>
                </p:oleObj>
              </mc:Choice>
              <mc:Fallback>
                <p:oleObj name="Equation" r:id="rId24" imgW="1143000" imgH="330120" progId="Equation.DSMT4">
                  <p:embed/>
                  <p:pic>
                    <p:nvPicPr>
                      <p:cNvPr id="0" name=""/>
                      <p:cNvPicPr>
                        <a:picLocks noChangeAspect="1" noChangeArrowheads="1"/>
                      </p:cNvPicPr>
                      <p:nvPr/>
                    </p:nvPicPr>
                    <p:blipFill>
                      <a:blip r:embed="rId25"/>
                      <a:srcRect/>
                      <a:stretch>
                        <a:fillRect/>
                      </a:stretch>
                    </p:blipFill>
                    <p:spPr bwMode="auto">
                      <a:xfrm>
                        <a:off x="6804508" y="5271052"/>
                        <a:ext cx="1474788" cy="366712"/>
                      </a:xfrm>
                      <a:prstGeom prst="rect">
                        <a:avLst/>
                      </a:prstGeom>
                      <a:noFill/>
                      <a:ln>
                        <a:noFill/>
                      </a:ln>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24218854"/>
      </p:ext>
    </p:extLst>
  </p:cSld>
  <p:clrMapOvr>
    <a:masterClrMapping/>
  </p:clrMapOvr>
  <mc:AlternateContent xmlns:mc="http://schemas.openxmlformats.org/markup-compatibility/2006">
    <mc:Choice xmlns:p14="http://schemas.microsoft.com/office/powerpoint/2010/main" Requires="p14">
      <p:transition spd="slow" p14:dur="2000" advTm="155942"/>
    </mc:Choice>
    <mc:Fallback>
      <p:transition spd="slow" advTm="15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 lines in </a:t>
            </a:r>
            <a:r>
              <a:rPr lang="en-US" b="1" dirty="0">
                <a:latin typeface="Times New Roman" panose="02020603050405020304" pitchFamily="18" charset="0"/>
              </a:rPr>
              <a:t>R</a:t>
            </a:r>
            <a:r>
              <a:rPr lang="en-US" baseline="30000" dirty="0">
                <a:latin typeface="Times New Roman" panose="02020603050405020304" pitchFamily="18" charset="0"/>
              </a:rPr>
              <a:t>2</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Thus, any “</a:t>
            </a:r>
            <a:r>
              <a:rPr lang="en-US" dirty="0" smtClean="0"/>
              <a:t>line through the origin” </a:t>
            </a:r>
            <a:r>
              <a:rPr lang="en-US" dirty="0" smtClean="0"/>
              <a:t>in any vector space is a subspace</a:t>
            </a:r>
            <a:r>
              <a:rPr lang="en-US" dirty="0" smtClean="0"/>
              <a:t>:</a:t>
            </a:r>
          </a:p>
          <a:p>
            <a:pPr lvl="1"/>
            <a:r>
              <a:rPr lang="en-US" dirty="0" smtClean="0"/>
              <a:t>Given </a:t>
            </a:r>
            <a:r>
              <a:rPr lang="en-US" b="1" dirty="0" smtClean="0">
                <a:latin typeface="Times New Roman" panose="02020603050405020304" pitchFamily="18" charset="0"/>
              </a:rPr>
              <a:t>R</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 the vector space of all polynomials</a:t>
            </a:r>
          </a:p>
          <a:p>
            <a:pPr lvl="1"/>
            <a:r>
              <a:rPr lang="en-US" dirty="0" smtClean="0"/>
              <a:t>Note that </a:t>
            </a:r>
          </a:p>
          <a:p>
            <a:pPr lvl="1"/>
            <a:r>
              <a:rPr lang="en-US" dirty="0" smtClean="0"/>
              <a:t>Thus, all scalar multiples </a:t>
            </a:r>
            <a:r>
              <a:rPr lang="en-US" i="1" dirty="0" smtClean="0">
                <a:latin typeface="Symbol" panose="05050102010706020507" pitchFamily="18" charset="2"/>
              </a:rPr>
              <a:t>a </a:t>
            </a:r>
            <a:r>
              <a:rPr lang="en-US" i="1" dirty="0" smtClean="0">
                <a:latin typeface="Times New Roman" panose="02020603050405020304" pitchFamily="18" charset="0"/>
              </a:rPr>
              <a:t>x</a:t>
            </a:r>
            <a:r>
              <a:rPr lang="en-US" baseline="30000" dirty="0" smtClean="0">
                <a:latin typeface="Times New Roman" panose="02020603050405020304" pitchFamily="18" charset="0"/>
              </a:rPr>
              <a:t>2</a:t>
            </a:r>
            <a:r>
              <a:rPr lang="en-US" dirty="0" smtClean="0"/>
              <a:t> forms a subspace of </a:t>
            </a:r>
            <a:r>
              <a:rPr lang="en-US" b="1" dirty="0" smtClean="0">
                <a:latin typeface="Times New Roman" panose="02020603050405020304" pitchFamily="18" charset="0"/>
              </a:rPr>
              <a:t>R</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219238721"/>
              </p:ext>
            </p:extLst>
          </p:nvPr>
        </p:nvGraphicFramePr>
        <p:xfrm>
          <a:off x="2461592" y="2763544"/>
          <a:ext cx="1144587" cy="419100"/>
        </p:xfrm>
        <a:graphic>
          <a:graphicData uri="http://schemas.openxmlformats.org/presentationml/2006/ole">
            <mc:AlternateContent xmlns:mc="http://schemas.openxmlformats.org/markup-compatibility/2006">
              <mc:Choice xmlns:v="urn:schemas-microsoft-com:vml" Requires="v">
                <p:oleObj spid="_x0000_s183309" name="Equation" r:id="rId6" imgW="1041120" imgH="380880" progId="Equation.DSMT4">
                  <p:embed/>
                </p:oleObj>
              </mc:Choice>
              <mc:Fallback>
                <p:oleObj name="Equation" r:id="rId6" imgW="1041120" imgH="380880" progId="Equation.DSMT4">
                  <p:embed/>
                  <p:pic>
                    <p:nvPicPr>
                      <p:cNvPr id="0" name="Object 6"/>
                      <p:cNvPicPr>
                        <a:picLocks noChangeAspect="1" noChangeArrowheads="1"/>
                      </p:cNvPicPr>
                      <p:nvPr/>
                    </p:nvPicPr>
                    <p:blipFill>
                      <a:blip r:embed="rId7"/>
                      <a:srcRect/>
                      <a:stretch>
                        <a:fillRect/>
                      </a:stretch>
                    </p:blipFill>
                    <p:spPr bwMode="auto">
                      <a:xfrm>
                        <a:off x="2461592" y="2763544"/>
                        <a:ext cx="11445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00925107"/>
      </p:ext>
    </p:extLst>
  </p:cSld>
  <p:clrMapOvr>
    <a:masterClrMapping/>
  </p:clrMapOvr>
  <mc:AlternateContent xmlns:mc="http://schemas.openxmlformats.org/markup-compatibility/2006">
    <mc:Choice xmlns:p14="http://schemas.microsoft.com/office/powerpoint/2010/main" Requires="p14">
      <p:transition spd="slow" p14:dur="2000" advTm="73811"/>
    </mc:Choice>
    <mc:Fallback>
      <p:transition spd="slow" advTm="7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Straight lines in </a:t>
            </a:r>
            <a:r>
              <a:rPr lang="en-US" b="1" dirty="0" smtClean="0">
                <a:latin typeface="Times New Roman" panose="02020603050405020304" pitchFamily="18" charset="0"/>
              </a:rPr>
              <a:t>R</a:t>
            </a:r>
            <a:r>
              <a:rPr lang="en-US" baseline="30000" dirty="0" smtClean="0">
                <a:latin typeface="Times New Roman" panose="02020603050405020304" pitchFamily="18" charset="0"/>
              </a:rPr>
              <a:t>2</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534400" cy="4525963"/>
          </a:xfrm>
        </p:spPr>
        <p:txBody>
          <a:bodyPr/>
          <a:lstStyle/>
          <a:p>
            <a:r>
              <a:rPr lang="en-US" dirty="0" smtClean="0"/>
              <a:t>What if the line does not pass through the origin?</a:t>
            </a:r>
            <a:endParaRPr lang="en-US" dirty="0" smtClean="0"/>
          </a:p>
          <a:p>
            <a:pPr lvl="1"/>
            <a:r>
              <a:rPr lang="en-US" dirty="0" smtClean="0"/>
              <a:t>Consider all vectors of the form</a:t>
            </a:r>
          </a:p>
          <a:p>
            <a:pPr lvl="1"/>
            <a:endParaRPr lang="en-US" dirty="0"/>
          </a:p>
          <a:p>
            <a:pPr lvl="1"/>
            <a:endParaRPr lang="en-US" dirty="0" smtClean="0"/>
          </a:p>
          <a:p>
            <a:pPr lvl="1"/>
            <a:endParaRPr lang="en-US" dirty="0" smtClean="0"/>
          </a:p>
          <a:p>
            <a:pPr lvl="1"/>
            <a:r>
              <a:rPr lang="en-US" dirty="0" smtClean="0"/>
              <a:t>The vector                  is on this line</a:t>
            </a:r>
            <a:br>
              <a:rPr lang="en-US" dirty="0" smtClean="0"/>
            </a:br>
            <a:r>
              <a:rPr lang="en-US" dirty="0" smtClean="0"/>
              <a:t/>
            </a:r>
            <a:br>
              <a:rPr lang="en-US" dirty="0" smtClean="0"/>
            </a:br>
            <a:endParaRPr lang="en-US" dirty="0" smtClean="0"/>
          </a:p>
          <a:p>
            <a:pPr lvl="1"/>
            <a:r>
              <a:rPr lang="en-US" dirty="0" smtClean="0"/>
              <a:t>Problem:                     is not</a:t>
            </a:r>
          </a:p>
          <a:p>
            <a:pPr lvl="1"/>
            <a:endParaRPr lang="en-US" dirty="0" smtClean="0"/>
          </a:p>
          <a:p>
            <a:pPr lvl="1"/>
            <a:r>
              <a:rPr lang="en-US" dirty="0" smtClean="0"/>
              <a:t>Therefore, this is not a subspace  </a:t>
            </a:r>
            <a:r>
              <a:rPr lang="en-US" dirty="0" smtClean="0"/>
              <a:t> </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920326911"/>
              </p:ext>
            </p:extLst>
          </p:nvPr>
        </p:nvGraphicFramePr>
        <p:xfrm>
          <a:off x="2895600" y="2438400"/>
          <a:ext cx="1449388" cy="809625"/>
        </p:xfrm>
        <a:graphic>
          <a:graphicData uri="http://schemas.openxmlformats.org/presentationml/2006/ole">
            <mc:AlternateContent xmlns:mc="http://schemas.openxmlformats.org/markup-compatibility/2006">
              <mc:Choice xmlns:v="urn:schemas-microsoft-com:vml" Requires="v">
                <p:oleObj spid="_x0000_s184346" name="Equation" r:id="rId6" imgW="1320480" imgH="736560" progId="Equation.DSMT4">
                  <p:embed/>
                </p:oleObj>
              </mc:Choice>
              <mc:Fallback>
                <p:oleObj name="Equation" r:id="rId6" imgW="1320480" imgH="736560" progId="Equation.DSMT4">
                  <p:embed/>
                  <p:pic>
                    <p:nvPicPr>
                      <p:cNvPr id="0" name=""/>
                      <p:cNvPicPr>
                        <a:picLocks noChangeAspect="1" noChangeArrowheads="1"/>
                      </p:cNvPicPr>
                      <p:nvPr/>
                    </p:nvPicPr>
                    <p:blipFill>
                      <a:blip r:embed="rId7"/>
                      <a:srcRect/>
                      <a:stretch>
                        <a:fillRect/>
                      </a:stretch>
                    </p:blipFill>
                    <p:spPr bwMode="auto">
                      <a:xfrm>
                        <a:off x="2895600" y="2438400"/>
                        <a:ext cx="14493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326" name="Picture 6" descr="C:\Users\Douglas\Desktop\v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048000"/>
            <a:ext cx="3456438" cy="33147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ct 9"/>
          <p:cNvGraphicFramePr>
            <a:graphicFrameLocks noChangeAspect="1"/>
          </p:cNvGraphicFramePr>
          <p:nvPr>
            <p:extLst>
              <p:ext uri="{D42A27DB-BD31-4B8C-83A1-F6EECF244321}">
                <p14:modId xmlns:p14="http://schemas.microsoft.com/office/powerpoint/2010/main" val="556250893"/>
              </p:ext>
            </p:extLst>
          </p:nvPr>
        </p:nvGraphicFramePr>
        <p:xfrm>
          <a:off x="2541234" y="3352800"/>
          <a:ext cx="947738" cy="809625"/>
        </p:xfrm>
        <a:graphic>
          <a:graphicData uri="http://schemas.openxmlformats.org/presentationml/2006/ole">
            <mc:AlternateContent xmlns:mc="http://schemas.openxmlformats.org/markup-compatibility/2006">
              <mc:Choice xmlns:v="urn:schemas-microsoft-com:vml" Requires="v">
                <p:oleObj spid="_x0000_s184347" name="Equation" r:id="rId9" imgW="863280" imgH="736560" progId="Equation.DSMT4">
                  <p:embed/>
                </p:oleObj>
              </mc:Choice>
              <mc:Fallback>
                <p:oleObj name="Equation" r:id="rId9" imgW="863280" imgH="736560" progId="Equation.DSMT4">
                  <p:embed/>
                  <p:pic>
                    <p:nvPicPr>
                      <p:cNvPr id="0" name=""/>
                      <p:cNvPicPr>
                        <a:picLocks noChangeAspect="1" noChangeArrowheads="1"/>
                      </p:cNvPicPr>
                      <p:nvPr/>
                    </p:nvPicPr>
                    <p:blipFill>
                      <a:blip r:embed="rId10"/>
                      <a:srcRect/>
                      <a:stretch>
                        <a:fillRect/>
                      </a:stretch>
                    </p:blipFill>
                    <p:spPr bwMode="auto">
                      <a:xfrm>
                        <a:off x="2541234" y="3352800"/>
                        <a:ext cx="9477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17141711"/>
              </p:ext>
            </p:extLst>
          </p:nvPr>
        </p:nvGraphicFramePr>
        <p:xfrm>
          <a:off x="2438400" y="4421541"/>
          <a:ext cx="1087438" cy="809625"/>
        </p:xfrm>
        <a:graphic>
          <a:graphicData uri="http://schemas.openxmlformats.org/presentationml/2006/ole">
            <mc:AlternateContent xmlns:mc="http://schemas.openxmlformats.org/markup-compatibility/2006">
              <mc:Choice xmlns:v="urn:schemas-microsoft-com:vml" Requires="v">
                <p:oleObj spid="_x0000_s184348" name="Equation" r:id="rId11" imgW="990360" imgH="736560" progId="Equation.DSMT4">
                  <p:embed/>
                </p:oleObj>
              </mc:Choice>
              <mc:Fallback>
                <p:oleObj name="Equation" r:id="rId11" imgW="990360" imgH="736560" progId="Equation.DSMT4">
                  <p:embed/>
                  <p:pic>
                    <p:nvPicPr>
                      <p:cNvPr id="0" name=""/>
                      <p:cNvPicPr>
                        <a:picLocks noChangeAspect="1" noChangeArrowheads="1"/>
                      </p:cNvPicPr>
                      <p:nvPr/>
                    </p:nvPicPr>
                    <p:blipFill>
                      <a:blip r:embed="rId12"/>
                      <a:srcRect/>
                      <a:stretch>
                        <a:fillRect/>
                      </a:stretch>
                    </p:blipFill>
                    <p:spPr bwMode="auto">
                      <a:xfrm>
                        <a:off x="2438400" y="4421541"/>
                        <a:ext cx="10874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6" name="Straight Arrow Connector 15"/>
          <p:cNvCxnSpPr/>
          <p:nvPr/>
        </p:nvCxnSpPr>
        <p:spPr>
          <a:xfrm flipV="1">
            <a:off x="3581400" y="3249966"/>
            <a:ext cx="2573044" cy="1322034"/>
          </a:xfrm>
          <a:prstGeom prst="straightConnector1">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35670484"/>
      </p:ext>
    </p:extLst>
  </p:cSld>
  <p:clrMapOvr>
    <a:masterClrMapping/>
  </p:clrMapOvr>
  <mc:AlternateContent xmlns:mc="http://schemas.openxmlformats.org/markup-compatibility/2006">
    <mc:Choice xmlns:p14="http://schemas.microsoft.com/office/powerpoint/2010/main" Requires="p14">
      <p:transition spd="slow" p14:dur="2000" advTm="66368"/>
    </mc:Choice>
    <mc:Fallback>
      <p:transition spd="slow" advTm="6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Subspaces must contain the origin</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smtClean="0"/>
              <a:t>Theorem</a:t>
            </a:r>
          </a:p>
          <a:p>
            <a:pPr marL="0" indent="0">
              <a:buNone/>
            </a:pPr>
            <a:r>
              <a:rPr lang="en-US" dirty="0"/>
              <a:t>	</a:t>
            </a:r>
            <a:r>
              <a:rPr lang="en-US" dirty="0" smtClean="0"/>
              <a:t>Given a vector space </a:t>
            </a:r>
            <a:r>
              <a:rPr lang="en-US" i="1" dirty="0" smtClean="0">
                <a:latin typeface="Script MT Bold" panose="03040602040607080904" pitchFamily="66" charset="0"/>
              </a:rPr>
              <a:t>V</a:t>
            </a:r>
            <a:r>
              <a:rPr lang="en-US" dirty="0" smtClean="0"/>
              <a:t>, any subset              that does not</a:t>
            </a:r>
            <a:br>
              <a:rPr lang="en-US" dirty="0" smtClean="0"/>
            </a:br>
            <a:r>
              <a:rPr lang="en-US" dirty="0" smtClean="0"/>
              <a:t>	contain the zero vector is not a subspace of </a:t>
            </a:r>
            <a:r>
              <a:rPr lang="en-US" i="1" dirty="0">
                <a:latin typeface="Script MT Bold" panose="03040602040607080904" pitchFamily="66" charset="0"/>
              </a:rPr>
              <a:t>V</a:t>
            </a:r>
            <a:r>
              <a:rPr lang="en-US" dirty="0" smtClean="0"/>
              <a:t>.</a:t>
            </a:r>
          </a:p>
          <a:p>
            <a:pPr marL="0" indent="0">
              <a:buNone/>
            </a:pPr>
            <a:r>
              <a:rPr lang="en-US" dirty="0" smtClean="0"/>
              <a:t>Proof:</a:t>
            </a:r>
          </a:p>
          <a:p>
            <a:pPr marL="0" indent="0">
              <a:buNone/>
            </a:pPr>
            <a:r>
              <a:rPr lang="en-US" dirty="0"/>
              <a:t>	</a:t>
            </a:r>
            <a:r>
              <a:rPr lang="en-US" dirty="0" smtClean="0"/>
              <a:t>If </a:t>
            </a:r>
            <a:r>
              <a:rPr lang="en-US" i="1" dirty="0" smtClean="0">
                <a:latin typeface="Times New Roman" panose="02020603050405020304" pitchFamily="18" charset="0"/>
              </a:rPr>
              <a:t>S</a:t>
            </a:r>
            <a:r>
              <a:rPr lang="en-US" dirty="0" smtClean="0">
                <a:latin typeface="Times New Roman" panose="02020603050405020304" pitchFamily="18" charset="0"/>
              </a:rPr>
              <a:t> = {}</a:t>
            </a:r>
            <a:r>
              <a:rPr lang="en-US" dirty="0" smtClean="0"/>
              <a:t>, we have already shown it is not a subspace.</a:t>
            </a:r>
          </a:p>
          <a:p>
            <a:pPr marL="0" indent="0">
              <a:buNone/>
            </a:pPr>
            <a:r>
              <a:rPr lang="en-US" dirty="0"/>
              <a:t>	</a:t>
            </a:r>
            <a:r>
              <a:rPr lang="en-US" dirty="0" smtClean="0"/>
              <a:t>If </a:t>
            </a:r>
            <a:r>
              <a:rPr lang="en-US" i="1" dirty="0" smtClean="0">
                <a:latin typeface="Times New Roman" panose="02020603050405020304" pitchFamily="18" charset="0"/>
              </a:rPr>
              <a:t>S</a:t>
            </a:r>
            <a:r>
              <a:rPr lang="en-US" dirty="0" smtClean="0">
                <a:latin typeface="Times New Roman" panose="02020603050405020304" pitchFamily="18" charset="0"/>
              </a:rPr>
              <a:t> </a:t>
            </a:r>
            <a:r>
              <a:rPr lang="en-CA" dirty="0" smtClean="0">
                <a:latin typeface="Times New Roman" panose="02020603050405020304" pitchFamily="18" charset="0"/>
              </a:rPr>
              <a:t>≠ </a:t>
            </a:r>
            <a:r>
              <a:rPr lang="en-US" dirty="0" smtClean="0">
                <a:latin typeface="Times New Roman" panose="02020603050405020304" pitchFamily="18" charset="0"/>
              </a:rPr>
              <a:t>{}</a:t>
            </a:r>
            <a:r>
              <a:rPr lang="en-US" dirty="0" smtClean="0"/>
              <a:t>, then </a:t>
            </a:r>
            <a:r>
              <a:rPr lang="en-US" i="1" dirty="0" smtClean="0">
                <a:latin typeface="Times New Roman" panose="02020603050405020304" pitchFamily="18" charset="0"/>
              </a:rPr>
              <a:t>S</a:t>
            </a:r>
            <a:r>
              <a:rPr lang="en-US" dirty="0" smtClean="0"/>
              <a:t> must have at least one vector </a:t>
            </a:r>
            <a:r>
              <a:rPr lang="en-US" b="1" dirty="0" smtClean="0"/>
              <a:t>u</a:t>
            </a:r>
            <a:r>
              <a:rPr lang="en-US" dirty="0" smtClean="0"/>
              <a:t>,</a:t>
            </a:r>
            <a:br>
              <a:rPr lang="en-US" dirty="0" smtClean="0"/>
            </a:br>
            <a:r>
              <a:rPr lang="en-US" dirty="0" smtClean="0"/>
              <a:t>		and by assumption, </a:t>
            </a:r>
            <a:r>
              <a:rPr lang="en-US" b="1" dirty="0" smtClean="0">
                <a:latin typeface="Times New Roman" panose="02020603050405020304" pitchFamily="18" charset="0"/>
              </a:rPr>
              <a:t>u</a:t>
            </a:r>
            <a:r>
              <a:rPr lang="en-US" dirty="0" smtClean="0">
                <a:latin typeface="Times New Roman" panose="02020603050405020304" pitchFamily="18" charset="0"/>
              </a:rPr>
              <a:t> </a:t>
            </a:r>
            <a:r>
              <a:rPr lang="en-CA" dirty="0" smtClean="0">
                <a:latin typeface="Times New Roman" panose="02020603050405020304" pitchFamily="18" charset="0"/>
              </a:rPr>
              <a:t>≠ </a:t>
            </a:r>
            <a:r>
              <a:rPr lang="en-CA" b="1" dirty="0" smtClean="0">
                <a:latin typeface="Times New Roman" panose="02020603050405020304" pitchFamily="18" charset="0"/>
              </a:rPr>
              <a:t>0</a:t>
            </a:r>
            <a:r>
              <a:rPr lang="en-CA" dirty="0" smtClean="0"/>
              <a:t>.</a:t>
            </a:r>
          </a:p>
          <a:p>
            <a:pPr marL="0" indent="0">
              <a:buNone/>
            </a:pPr>
            <a:r>
              <a:rPr lang="en-US" dirty="0"/>
              <a:t>	</a:t>
            </a:r>
            <a:r>
              <a:rPr lang="en-US" dirty="0" smtClean="0"/>
              <a:t>However, </a:t>
            </a:r>
            <a:r>
              <a:rPr lang="en-US" dirty="0" smtClean="0">
                <a:latin typeface="Times New Roman" panose="02020603050405020304" pitchFamily="18" charset="0"/>
              </a:rPr>
              <a:t>0</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 and thus,</a:t>
            </a:r>
          </a:p>
          <a:p>
            <a:pPr marL="0" indent="0">
              <a:buNone/>
            </a:pPr>
            <a:r>
              <a:rPr lang="en-US" dirty="0"/>
              <a:t>	</a:t>
            </a:r>
            <a:r>
              <a:rPr lang="en-US" dirty="0" smtClean="0"/>
              <a:t>        </a:t>
            </a:r>
            <a:r>
              <a:rPr lang="en-US" i="1" dirty="0" smtClean="0">
                <a:latin typeface="Times New Roman" panose="02020603050405020304" pitchFamily="18" charset="0"/>
              </a:rPr>
              <a:t>S</a:t>
            </a:r>
            <a:r>
              <a:rPr lang="en-US" dirty="0" smtClean="0"/>
              <a:t> is not closed under scalar multiplication.</a:t>
            </a:r>
          </a:p>
          <a:p>
            <a:pPr marL="0" indent="0">
              <a:buNone/>
            </a:pPr>
            <a:r>
              <a:rPr lang="en-US" dirty="0"/>
              <a:t>	</a:t>
            </a:r>
            <a:r>
              <a:rPr lang="en-US" dirty="0" smtClean="0"/>
              <a:t>Therefore </a:t>
            </a:r>
            <a:r>
              <a:rPr lang="en-US" i="1" dirty="0" smtClean="0">
                <a:latin typeface="Times New Roman" panose="02020603050405020304" pitchFamily="18" charset="0"/>
              </a:rPr>
              <a:t>S</a:t>
            </a:r>
            <a:r>
              <a:rPr lang="en-US" dirty="0" smtClean="0"/>
              <a:t> cannot be a subspace.</a:t>
            </a:r>
            <a:r>
              <a:rPr lang="en-CA" dirty="0"/>
              <a:t> </a:t>
            </a:r>
            <a:r>
              <a:rPr lang="en-CA" dirty="0" smtClean="0"/>
              <a:t>▮</a:t>
            </a:r>
            <a:endParaRPr lang="en-US"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3387151361"/>
              </p:ext>
            </p:extLst>
          </p:nvPr>
        </p:nvGraphicFramePr>
        <p:xfrm>
          <a:off x="5562600" y="2057400"/>
          <a:ext cx="754063" cy="309562"/>
        </p:xfrm>
        <a:graphic>
          <a:graphicData uri="http://schemas.openxmlformats.org/presentationml/2006/ole">
            <mc:AlternateContent xmlns:mc="http://schemas.openxmlformats.org/markup-compatibility/2006">
              <mc:Choice xmlns:v="urn:schemas-microsoft-com:vml" Requires="v">
                <p:oleObj spid="_x0000_s194569" name="Equation" r:id="rId6" imgW="685800" imgH="279360" progId="Equation.DSMT4">
                  <p:embed/>
                </p:oleObj>
              </mc:Choice>
              <mc:Fallback>
                <p:oleObj name="Equation" r:id="rId6" imgW="685800" imgH="279360" progId="Equation.DSMT4">
                  <p:embed/>
                  <p:pic>
                    <p:nvPicPr>
                      <p:cNvPr id="0" name=""/>
                      <p:cNvPicPr>
                        <a:picLocks noChangeAspect="1" noChangeArrowheads="1"/>
                      </p:cNvPicPr>
                      <p:nvPr/>
                    </p:nvPicPr>
                    <p:blipFill>
                      <a:blip r:embed="rId7"/>
                      <a:srcRect/>
                      <a:stretch>
                        <a:fillRect/>
                      </a:stretch>
                    </p:blipFill>
                    <p:spPr bwMode="auto">
                      <a:xfrm>
                        <a:off x="5562600" y="2057400"/>
                        <a:ext cx="754063" cy="309562"/>
                      </a:xfrm>
                      <a:prstGeom prst="rect">
                        <a:avLst/>
                      </a:prstGeom>
                      <a:noFill/>
                      <a:ln>
                        <a:noFill/>
                      </a:ln>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08319161"/>
      </p:ext>
    </p:extLst>
  </p:cSld>
  <p:clrMapOvr>
    <a:masterClrMapping/>
  </p:clrMapOvr>
  <mc:AlternateContent xmlns:mc="http://schemas.openxmlformats.org/markup-compatibility/2006">
    <mc:Choice xmlns:p14="http://schemas.microsoft.com/office/powerpoint/2010/main" Requires="p14">
      <p:transition spd="slow" p14:dur="2000" advTm="92778"/>
    </mc:Choice>
    <mc:Fallback>
      <p:transition spd="slow" advTm="9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Rays from the origin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Consider the set </a:t>
            </a:r>
            <a:r>
              <a:rPr lang="en-US" i="1" dirty="0" smtClean="0"/>
              <a:t>T</a:t>
            </a:r>
            <a:r>
              <a:rPr lang="en-US" dirty="0" smtClean="0"/>
              <a:t> of all non-negative multiples of a vector </a:t>
            </a:r>
            <a:r>
              <a:rPr lang="en-US" b="1" dirty="0" smtClean="0"/>
              <a:t>u</a:t>
            </a:r>
          </a:p>
          <a:p>
            <a:pPr lvl="1"/>
            <a:r>
              <a:rPr lang="en-US" dirty="0" smtClean="0"/>
              <a:t>This forms a </a:t>
            </a:r>
            <a:r>
              <a:rPr lang="en-US" i="1" dirty="0" smtClean="0"/>
              <a:t>ray</a:t>
            </a:r>
            <a:r>
              <a:rPr lang="en-US" dirty="0" smtClean="0"/>
              <a:t> coming out of the origin</a:t>
            </a:r>
          </a:p>
          <a:p>
            <a:pPr lvl="1"/>
            <a:endParaRPr lang="en-US" dirty="0"/>
          </a:p>
          <a:p>
            <a:r>
              <a:rPr lang="en-US" dirty="0" smtClean="0"/>
              <a:t>If                   , then                  and                 </a:t>
            </a:r>
            <a:br>
              <a:rPr lang="en-US" dirty="0" smtClean="0"/>
            </a:br>
            <a:r>
              <a:rPr lang="en-US" dirty="0"/>
              <a:t>for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dirty="0" smtClean="0">
                <a:latin typeface="Times New Roman" panose="02020603050405020304" pitchFamily="18" charset="0"/>
              </a:rPr>
              <a:t> ≥ 0</a:t>
            </a:r>
            <a:r>
              <a:rPr lang="en-US" dirty="0" smtClean="0"/>
              <a:t> and </a:t>
            </a:r>
            <a:r>
              <a:rPr lang="en-US" i="1" dirty="0" smtClean="0">
                <a:latin typeface="Symbol" panose="05050102010706020507" pitchFamily="18" charset="2"/>
              </a:rPr>
              <a:t>a</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a:t>
            </a:r>
            <a:r>
              <a:rPr lang="en-US" dirty="0" smtClean="0"/>
              <a:t>. </a:t>
            </a:r>
          </a:p>
          <a:p>
            <a:pPr lvl="1"/>
            <a:r>
              <a:rPr lang="en-US" dirty="0" smtClean="0"/>
              <a:t>Therefore, </a:t>
            </a:r>
          </a:p>
          <a:p>
            <a:pPr lvl="1"/>
            <a:endParaRPr lang="en-US" dirty="0"/>
          </a:p>
          <a:p>
            <a:pPr marL="457200" lvl="1" indent="0">
              <a:buNone/>
            </a:pPr>
            <a:r>
              <a:rPr lang="en-US" dirty="0" smtClean="0"/>
              <a:t>     where </a:t>
            </a:r>
            <a:r>
              <a:rPr lang="en-US" i="1" dirty="0">
                <a:latin typeface="Symbol" panose="05050102010706020507" pitchFamily="18" charset="2"/>
              </a:rPr>
              <a:t>a</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smtClean="0">
                <a:latin typeface="Times New Roman" panose="02020603050405020304" pitchFamily="18" charset="0"/>
              </a:rPr>
              <a:t>+</a:t>
            </a:r>
            <a:r>
              <a:rPr lang="en-US" dirty="0" smtClean="0"/>
              <a:t> </a:t>
            </a:r>
            <a:r>
              <a:rPr lang="en-US" i="1" dirty="0">
                <a:latin typeface="Symbol" panose="05050102010706020507" pitchFamily="18" charset="2"/>
              </a:rPr>
              <a:t>a</a:t>
            </a:r>
            <a:r>
              <a:rPr lang="en-US" baseline="-25000" dirty="0">
                <a:latin typeface="Times New Roman" panose="02020603050405020304" pitchFamily="18" charset="0"/>
              </a:rPr>
              <a:t>2</a:t>
            </a:r>
            <a:r>
              <a:rPr lang="en-US" dirty="0">
                <a:latin typeface="Times New Roman" panose="02020603050405020304" pitchFamily="18" charset="0"/>
              </a:rPr>
              <a:t> ≥ 0</a:t>
            </a:r>
            <a:r>
              <a:rPr lang="en-US" dirty="0" smtClean="0"/>
              <a:t>.</a:t>
            </a:r>
          </a:p>
          <a:p>
            <a:pPr lvl="1"/>
            <a:r>
              <a:rPr lang="en-US" dirty="0" smtClean="0"/>
              <a:t>Thus, </a:t>
            </a:r>
            <a:r>
              <a:rPr lang="en-US" i="1" dirty="0" smtClean="0"/>
              <a:t>T</a:t>
            </a:r>
            <a:r>
              <a:rPr lang="en-US" dirty="0" smtClean="0"/>
              <a:t> is closed under vector addition.</a:t>
            </a:r>
          </a:p>
          <a:p>
            <a:r>
              <a:rPr lang="en-US" dirty="0" smtClean="0"/>
              <a:t>However,           , a scalar multiple of a vector</a:t>
            </a:r>
            <a:br>
              <a:rPr lang="en-US" dirty="0" smtClean="0"/>
            </a:br>
            <a:r>
              <a:rPr lang="en-US" dirty="0" smtClean="0"/>
              <a:t>in </a:t>
            </a:r>
            <a:r>
              <a:rPr lang="en-US" i="1" dirty="0" smtClean="0"/>
              <a:t>T</a:t>
            </a:r>
            <a:r>
              <a:rPr lang="en-US" dirty="0" smtClean="0"/>
              <a:t> is not in </a:t>
            </a:r>
            <a:r>
              <a:rPr lang="en-US" i="1" dirty="0" smtClean="0"/>
              <a:t>T</a:t>
            </a:r>
          </a:p>
          <a:p>
            <a:pPr lvl="1"/>
            <a:r>
              <a:rPr lang="en-US" dirty="0" smtClean="0"/>
              <a:t>Thus, </a:t>
            </a:r>
            <a:r>
              <a:rPr lang="en-US" i="1" dirty="0" smtClean="0"/>
              <a:t>T</a:t>
            </a:r>
            <a:r>
              <a:rPr lang="en-US" dirty="0" smtClean="0"/>
              <a:t> is not closed under scalar multiplication.  </a:t>
            </a:r>
            <a:endParaRPr lang="en-US" dirty="0"/>
          </a:p>
          <a:p>
            <a:pPr marL="457200" lvl="1" indent="0">
              <a:buNone/>
            </a:pPr>
            <a:endParaRPr lang="en-US" dirty="0" smtClean="0"/>
          </a:p>
          <a:p>
            <a:pPr lvl="1"/>
            <a:endParaRPr lang="en-US" dirty="0"/>
          </a:p>
          <a:p>
            <a:pPr lvl="1"/>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185347"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6666" y="2590800"/>
            <a:ext cx="3310134" cy="33147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775313285"/>
              </p:ext>
            </p:extLst>
          </p:nvPr>
        </p:nvGraphicFramePr>
        <p:xfrm>
          <a:off x="1205948" y="2832652"/>
          <a:ext cx="1101725" cy="365125"/>
        </p:xfrm>
        <a:graphic>
          <a:graphicData uri="http://schemas.openxmlformats.org/presentationml/2006/ole">
            <mc:AlternateContent xmlns:mc="http://schemas.openxmlformats.org/markup-compatibility/2006">
              <mc:Choice xmlns:v="urn:schemas-microsoft-com:vml" Requires="v">
                <p:oleObj spid="_x0000_s185387" name="Equation" r:id="rId7" imgW="1002960" imgH="330120" progId="Equation.DSMT4">
                  <p:embed/>
                </p:oleObj>
              </mc:Choice>
              <mc:Fallback>
                <p:oleObj name="Equation" r:id="rId7" imgW="1002960" imgH="330120" progId="Equation.DSMT4">
                  <p:embed/>
                  <p:pic>
                    <p:nvPicPr>
                      <p:cNvPr id="0" name="Object 16"/>
                      <p:cNvPicPr>
                        <a:picLocks noChangeAspect="1" noChangeArrowheads="1"/>
                      </p:cNvPicPr>
                      <p:nvPr/>
                    </p:nvPicPr>
                    <p:blipFill>
                      <a:blip r:embed="rId8"/>
                      <a:srcRect/>
                      <a:stretch>
                        <a:fillRect/>
                      </a:stretch>
                    </p:blipFill>
                    <p:spPr bwMode="auto">
                      <a:xfrm>
                        <a:off x="1205948" y="2832652"/>
                        <a:ext cx="1101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59671519"/>
              </p:ext>
            </p:extLst>
          </p:nvPr>
        </p:nvGraphicFramePr>
        <p:xfrm>
          <a:off x="2971800" y="2832652"/>
          <a:ext cx="947738" cy="365125"/>
        </p:xfrm>
        <a:graphic>
          <a:graphicData uri="http://schemas.openxmlformats.org/presentationml/2006/ole">
            <mc:AlternateContent xmlns:mc="http://schemas.openxmlformats.org/markup-compatibility/2006">
              <mc:Choice xmlns:v="urn:schemas-microsoft-com:vml" Requires="v">
                <p:oleObj spid="_x0000_s185388" name="Equation" r:id="rId9" imgW="863280" imgH="330120" progId="Equation.DSMT4">
                  <p:embed/>
                </p:oleObj>
              </mc:Choice>
              <mc:Fallback>
                <p:oleObj name="Equation" r:id="rId9" imgW="863280" imgH="330120" progId="Equation.DSMT4">
                  <p:embed/>
                  <p:pic>
                    <p:nvPicPr>
                      <p:cNvPr id="0" name=""/>
                      <p:cNvPicPr>
                        <a:picLocks noChangeAspect="1" noChangeArrowheads="1"/>
                      </p:cNvPicPr>
                      <p:nvPr/>
                    </p:nvPicPr>
                    <p:blipFill>
                      <a:blip r:embed="rId10"/>
                      <a:srcRect/>
                      <a:stretch>
                        <a:fillRect/>
                      </a:stretch>
                    </p:blipFill>
                    <p:spPr bwMode="auto">
                      <a:xfrm>
                        <a:off x="2971800" y="2832652"/>
                        <a:ext cx="9477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64195418"/>
              </p:ext>
            </p:extLst>
          </p:nvPr>
        </p:nvGraphicFramePr>
        <p:xfrm>
          <a:off x="4495800" y="2832100"/>
          <a:ext cx="1017588" cy="365125"/>
        </p:xfrm>
        <a:graphic>
          <a:graphicData uri="http://schemas.openxmlformats.org/presentationml/2006/ole">
            <mc:AlternateContent xmlns:mc="http://schemas.openxmlformats.org/markup-compatibility/2006">
              <mc:Choice xmlns:v="urn:schemas-microsoft-com:vml" Requires="v">
                <p:oleObj spid="_x0000_s185389" name="Equation" r:id="rId11" imgW="927000" imgH="330120" progId="Equation.DSMT4">
                  <p:embed/>
                </p:oleObj>
              </mc:Choice>
              <mc:Fallback>
                <p:oleObj name="Equation" r:id="rId11" imgW="927000" imgH="330120" progId="Equation.DSMT4">
                  <p:embed/>
                  <p:pic>
                    <p:nvPicPr>
                      <p:cNvPr id="0" name=""/>
                      <p:cNvPicPr>
                        <a:picLocks noChangeAspect="1" noChangeArrowheads="1"/>
                      </p:cNvPicPr>
                      <p:nvPr/>
                    </p:nvPicPr>
                    <p:blipFill>
                      <a:blip r:embed="rId12"/>
                      <a:srcRect/>
                      <a:stretch>
                        <a:fillRect/>
                      </a:stretch>
                    </p:blipFill>
                    <p:spPr bwMode="auto">
                      <a:xfrm>
                        <a:off x="4495800" y="2832100"/>
                        <a:ext cx="10175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3530045"/>
              </p:ext>
            </p:extLst>
          </p:nvPr>
        </p:nvGraphicFramePr>
        <p:xfrm>
          <a:off x="1981200" y="3921712"/>
          <a:ext cx="2273300" cy="422275"/>
        </p:xfrm>
        <a:graphic>
          <a:graphicData uri="http://schemas.openxmlformats.org/presentationml/2006/ole">
            <mc:AlternateContent xmlns:mc="http://schemas.openxmlformats.org/markup-compatibility/2006">
              <mc:Choice xmlns:v="urn:schemas-microsoft-com:vml" Requires="v">
                <p:oleObj spid="_x0000_s185390" name="Equation" r:id="rId13" imgW="2070000" imgH="380880" progId="Equation.DSMT4">
                  <p:embed/>
                </p:oleObj>
              </mc:Choice>
              <mc:Fallback>
                <p:oleObj name="Equation" r:id="rId13" imgW="2070000" imgH="380880" progId="Equation.DSMT4">
                  <p:embed/>
                  <p:pic>
                    <p:nvPicPr>
                      <p:cNvPr id="0" name=""/>
                      <p:cNvPicPr>
                        <a:picLocks noChangeAspect="1" noChangeArrowheads="1"/>
                      </p:cNvPicPr>
                      <p:nvPr/>
                    </p:nvPicPr>
                    <p:blipFill>
                      <a:blip r:embed="rId14"/>
                      <a:srcRect/>
                      <a:stretch>
                        <a:fillRect/>
                      </a:stretch>
                    </p:blipFill>
                    <p:spPr bwMode="auto">
                      <a:xfrm>
                        <a:off x="1981200" y="3921712"/>
                        <a:ext cx="2273300" cy="422275"/>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05977826"/>
              </p:ext>
            </p:extLst>
          </p:nvPr>
        </p:nvGraphicFramePr>
        <p:xfrm>
          <a:off x="2083904" y="5140912"/>
          <a:ext cx="598488" cy="266700"/>
        </p:xfrm>
        <a:graphic>
          <a:graphicData uri="http://schemas.openxmlformats.org/presentationml/2006/ole">
            <mc:AlternateContent xmlns:mc="http://schemas.openxmlformats.org/markup-compatibility/2006">
              <mc:Choice xmlns:v="urn:schemas-microsoft-com:vml" Requires="v">
                <p:oleObj spid="_x0000_s185391" name="Equation" r:id="rId15" imgW="545760" imgH="241200" progId="Equation.DSMT4">
                  <p:embed/>
                </p:oleObj>
              </mc:Choice>
              <mc:Fallback>
                <p:oleObj name="Equation" r:id="rId15" imgW="545760" imgH="241200" progId="Equation.DSMT4">
                  <p:embed/>
                  <p:pic>
                    <p:nvPicPr>
                      <p:cNvPr id="0" name="Object 9"/>
                      <p:cNvPicPr>
                        <a:picLocks noChangeAspect="1" noChangeArrowheads="1"/>
                      </p:cNvPicPr>
                      <p:nvPr/>
                    </p:nvPicPr>
                    <p:blipFill>
                      <a:blip r:embed="rId16"/>
                      <a:srcRect/>
                      <a:stretch>
                        <a:fillRect/>
                      </a:stretch>
                    </p:blipFill>
                    <p:spPr bwMode="auto">
                      <a:xfrm>
                        <a:off x="2083904" y="5140912"/>
                        <a:ext cx="5984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86935530"/>
      </p:ext>
    </p:extLst>
  </p:cSld>
  <p:clrMapOvr>
    <a:masterClrMapping/>
  </p:clrMapOvr>
  <mc:AlternateContent xmlns:mc="http://schemas.openxmlformats.org/markup-compatibility/2006">
    <mc:Choice xmlns:p14="http://schemas.microsoft.com/office/powerpoint/2010/main" Requires="p14">
      <p:transition spd="slow" p14:dur="2000" advTm="106542"/>
    </mc:Choice>
    <mc:Fallback>
      <p:transition spd="slow" advTm="10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Is the region in red a subspace of </a:t>
            </a:r>
            <a:r>
              <a:rPr lang="en-US" b="1" dirty="0" smtClean="0"/>
              <a:t>R</a:t>
            </a:r>
            <a:r>
              <a:rPr lang="en-US" baseline="30000" dirty="0" smtClean="0"/>
              <a:t>2</a:t>
            </a:r>
            <a:r>
              <a:rPr lang="en-US" dirty="0" smtClean="0"/>
              <a:t>?</a:t>
            </a:r>
          </a:p>
          <a:p>
            <a:pPr lvl="1"/>
            <a:r>
              <a:rPr lang="en-US" dirty="0" smtClean="0"/>
              <a:t>If we add two vectors in this cone,</a:t>
            </a:r>
          </a:p>
          <a:p>
            <a:pPr marL="457200" lvl="1" indent="0">
              <a:buNone/>
            </a:pPr>
            <a:r>
              <a:rPr lang="en-US" dirty="0"/>
              <a:t>	</a:t>
            </a:r>
            <a:r>
              <a:rPr lang="en-US" dirty="0" smtClean="0"/>
              <a:t>the sum is still in the cone</a:t>
            </a:r>
            <a:endParaRPr lang="en-US" dirty="0" smtClean="0"/>
          </a:p>
          <a:p>
            <a:pPr lvl="1"/>
            <a:r>
              <a:rPr lang="en-US" dirty="0" smtClean="0">
                <a:latin typeface="Times New Roman" panose="02020603050405020304" pitchFamily="18" charset="0"/>
              </a:rPr>
              <a:t>If we multiply any vector in this cone by –1,</a:t>
            </a:r>
            <a:br>
              <a:rPr lang="en-US" dirty="0" smtClean="0">
                <a:latin typeface="Times New Roman" panose="02020603050405020304" pitchFamily="18" charset="0"/>
              </a:rPr>
            </a:br>
            <a:r>
              <a:rPr lang="en-US" dirty="0" smtClean="0">
                <a:latin typeface="Times New Roman" panose="02020603050405020304" pitchFamily="18" charset="0"/>
              </a:rPr>
              <a:t>	apart from </a:t>
            </a:r>
            <a:r>
              <a:rPr lang="en-US" b="1" dirty="0" smtClean="0">
                <a:latin typeface="Times New Roman" panose="02020603050405020304" pitchFamily="18" charset="0"/>
              </a:rPr>
              <a:t>0</a:t>
            </a:r>
            <a:r>
              <a:rPr lang="en-US" dirty="0" smtClean="0">
                <a:latin typeface="Times New Roman" panose="02020603050405020304" pitchFamily="18" charset="0"/>
              </a:rPr>
              <a:t>, the product is not in the cone</a:t>
            </a:r>
            <a:endParaRPr lang="en-US" dirty="0">
              <a:latin typeface="Times New Roman" panose="02020603050405020304" pitchFamily="18" charset="0"/>
            </a:endParaRPr>
          </a:p>
          <a:p>
            <a:pPr lvl="1"/>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175107" name="Picture 3" descr="C:\Users\Douglas\Desktop\v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122" y="3395466"/>
            <a:ext cx="3319278" cy="331013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06591725"/>
      </p:ext>
    </p:extLst>
  </p:cSld>
  <p:clrMapOvr>
    <a:masterClrMapping/>
  </p:clrMapOvr>
  <mc:AlternateContent xmlns:mc="http://schemas.openxmlformats.org/markup-compatibility/2006">
    <mc:Choice xmlns:p14="http://schemas.microsoft.com/office/powerpoint/2010/main" Requires="p14">
      <p:transition spd="slow" p14:dur="2000" advTm="56114"/>
    </mc:Choice>
    <mc:Fallback>
      <p:transition spd="slow" advTm="5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Let’s add all scalar multiples of all vectors in this cone</a:t>
            </a:r>
            <a:endParaRPr lang="en-US" dirty="0" smtClean="0"/>
          </a:p>
          <a:p>
            <a:pPr lvl="1"/>
            <a:r>
              <a:rPr lang="en-US" dirty="0" smtClean="0"/>
              <a:t>Is this now a subspace?</a:t>
            </a:r>
          </a:p>
          <a:p>
            <a:pPr lvl="2"/>
            <a:r>
              <a:rPr lang="en-US" dirty="0" smtClean="0">
                <a:latin typeface="Times New Roman" panose="02020603050405020304" pitchFamily="18" charset="0"/>
              </a:rPr>
              <a:t>It is definitely closed under scalar multiplication</a:t>
            </a:r>
          </a:p>
          <a:p>
            <a:pPr lvl="2"/>
            <a:r>
              <a:rPr lang="en-US" dirty="0" smtClean="0">
                <a:latin typeface="Times New Roman" panose="02020603050405020304" pitchFamily="18" charset="0"/>
              </a:rPr>
              <a:t>Unfortunately, try adding:</a:t>
            </a:r>
            <a:endParaRPr lang="en-US" dirty="0">
              <a:latin typeface="Times New Roman" panose="02020603050405020304" pitchFamily="18" charset="0"/>
            </a:endParaRPr>
          </a:p>
          <a:p>
            <a:pPr lvl="2"/>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17510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72122" y="3397733"/>
            <a:ext cx="3319278" cy="33055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1051793764"/>
              </p:ext>
            </p:extLst>
          </p:nvPr>
        </p:nvGraphicFramePr>
        <p:xfrm>
          <a:off x="2209800" y="3200400"/>
          <a:ext cx="1644650" cy="809625"/>
        </p:xfrm>
        <a:graphic>
          <a:graphicData uri="http://schemas.openxmlformats.org/presentationml/2006/ole">
            <mc:AlternateContent xmlns:mc="http://schemas.openxmlformats.org/markup-compatibility/2006">
              <mc:Choice xmlns:v="urn:schemas-microsoft-com:vml" Requires="v">
                <p:oleObj spid="_x0000_s197648" name="Equation" r:id="rId7" imgW="1498320" imgH="736560" progId="Equation.DSMT4">
                  <p:embed/>
                </p:oleObj>
              </mc:Choice>
              <mc:Fallback>
                <p:oleObj name="Equation" r:id="rId7" imgW="1498320" imgH="736560" progId="Equation.DSMT4">
                  <p:embed/>
                  <p:pic>
                    <p:nvPicPr>
                      <p:cNvPr id="0" name="Object 5"/>
                      <p:cNvPicPr>
                        <a:picLocks noChangeAspect="1" noChangeArrowheads="1"/>
                      </p:cNvPicPr>
                      <p:nvPr/>
                    </p:nvPicPr>
                    <p:blipFill>
                      <a:blip r:embed="rId8"/>
                      <a:srcRect/>
                      <a:stretch>
                        <a:fillRect/>
                      </a:stretch>
                    </p:blipFill>
                    <p:spPr bwMode="auto">
                      <a:xfrm>
                        <a:off x="2209800" y="3200400"/>
                        <a:ext cx="16446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58195584"/>
              </p:ext>
            </p:extLst>
          </p:nvPr>
        </p:nvGraphicFramePr>
        <p:xfrm>
          <a:off x="3962400" y="3200400"/>
          <a:ext cx="877887" cy="809625"/>
        </p:xfrm>
        <a:graphic>
          <a:graphicData uri="http://schemas.openxmlformats.org/presentationml/2006/ole">
            <mc:AlternateContent xmlns:mc="http://schemas.openxmlformats.org/markup-compatibility/2006">
              <mc:Choice xmlns:v="urn:schemas-microsoft-com:vml" Requires="v">
                <p:oleObj spid="_x0000_s197649" name="Equation" r:id="rId9" imgW="799920" imgH="736560" progId="Equation.DSMT4">
                  <p:embed/>
                </p:oleObj>
              </mc:Choice>
              <mc:Fallback>
                <p:oleObj name="Equation" r:id="rId9" imgW="799920" imgH="736560" progId="Equation.DSMT4">
                  <p:embed/>
                  <p:pic>
                    <p:nvPicPr>
                      <p:cNvPr id="0" name=""/>
                      <p:cNvPicPr>
                        <a:picLocks noChangeAspect="1" noChangeArrowheads="1"/>
                      </p:cNvPicPr>
                      <p:nvPr/>
                    </p:nvPicPr>
                    <p:blipFill>
                      <a:blip r:embed="rId10"/>
                      <a:srcRect/>
                      <a:stretch>
                        <a:fillRect/>
                      </a:stretch>
                    </p:blipFill>
                    <p:spPr bwMode="auto">
                      <a:xfrm>
                        <a:off x="3962400" y="3200400"/>
                        <a:ext cx="8778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4800600" y="4038600"/>
            <a:ext cx="914400" cy="838200"/>
          </a:xfrm>
          <a:prstGeom prst="straightConnector1">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45883979"/>
      </p:ext>
    </p:extLst>
  </p:cSld>
  <p:clrMapOvr>
    <a:masterClrMapping/>
  </p:clrMapOvr>
  <mc:AlternateContent xmlns:mc="http://schemas.openxmlformats.org/markup-compatibility/2006">
    <mc:Choice xmlns:p14="http://schemas.microsoft.com/office/powerpoint/2010/main" Requires="p14">
      <p:transition spd="slow" p14:dur="2000" advTm="105687"/>
    </mc:Choice>
    <mc:Fallback>
      <p:transition spd="slow" advTm="105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any vector in </a:t>
            </a:r>
            <a:r>
              <a:rPr lang="en-US" b="1" dirty="0" smtClean="0"/>
              <a:t>R</a:t>
            </a:r>
            <a:r>
              <a:rPr lang="en-US" baseline="30000" dirty="0" smtClean="0"/>
              <a:t>2</a:t>
            </a:r>
            <a:r>
              <a:rPr lang="en-US" dirty="0" smtClean="0"/>
              <a:t>, we can find it to be the sum of two</a:t>
            </a:r>
            <a:br>
              <a:rPr lang="en-US" dirty="0" smtClean="0"/>
            </a:br>
            <a:r>
              <a:rPr lang="en-US" dirty="0" smtClean="0"/>
              <a:t>vectors in this double cone</a:t>
            </a:r>
            <a:r>
              <a:rPr lang="en-US" dirty="0" smtClean="0">
                <a:latin typeface="Times New Roman" panose="02020603050405020304" pitchFamily="18" charset="0"/>
              </a:rPr>
              <a:t>:</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r>
              <a:rPr lang="en-US" dirty="0" smtClean="0"/>
              <a:t>Thus, the smallest subspace</a:t>
            </a:r>
            <a:br>
              <a:rPr lang="en-US" dirty="0" smtClean="0"/>
            </a:br>
            <a:r>
              <a:rPr lang="en-US" dirty="0" smtClean="0"/>
              <a:t>containing this double</a:t>
            </a:r>
            <a:br>
              <a:rPr lang="en-US" dirty="0" smtClean="0"/>
            </a:br>
            <a:r>
              <a:rPr lang="en-US" dirty="0" smtClean="0"/>
              <a:t>cone</a:t>
            </a:r>
            <a:r>
              <a:rPr lang="en-US" dirty="0"/>
              <a:t> </a:t>
            </a:r>
            <a:r>
              <a:rPr lang="en-US" dirty="0" smtClean="0"/>
              <a:t>is all of </a:t>
            </a:r>
            <a:r>
              <a:rPr lang="en-US" b="1" dirty="0" smtClean="0">
                <a:latin typeface="Times New Roman" panose="02020603050405020304" pitchFamily="18" charset="0"/>
              </a:rPr>
              <a:t>R</a:t>
            </a:r>
            <a:r>
              <a:rPr lang="en-US" baseline="30000" dirty="0" smtClean="0">
                <a:latin typeface="Times New Roman" panose="02020603050405020304" pitchFamily="18" charset="0"/>
              </a:rPr>
              <a:t>2</a:t>
            </a:r>
            <a:endParaRPr lang="en-US" baseline="30000" dirty="0">
              <a:latin typeface="Times New Roman" panose="02020603050405020304" pitchFamily="18" charset="0"/>
            </a:endParaRPr>
          </a:p>
          <a:p>
            <a:pPr lvl="2"/>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pic>
        <p:nvPicPr>
          <p:cNvPr id="17510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72122" y="3397733"/>
            <a:ext cx="3319278" cy="33055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4251491825"/>
              </p:ext>
            </p:extLst>
          </p:nvPr>
        </p:nvGraphicFramePr>
        <p:xfrm>
          <a:off x="3733800" y="2362200"/>
          <a:ext cx="2857500" cy="836613"/>
        </p:xfrm>
        <a:graphic>
          <a:graphicData uri="http://schemas.openxmlformats.org/presentationml/2006/ole">
            <mc:AlternateContent xmlns:mc="http://schemas.openxmlformats.org/markup-compatibility/2006">
              <mc:Choice xmlns:v="urn:schemas-microsoft-com:vml" Requires="v">
                <p:oleObj spid="_x0000_s199687" name="Equation" r:id="rId7" imgW="2603160" imgH="761760" progId="Equation.DSMT4">
                  <p:embed/>
                </p:oleObj>
              </mc:Choice>
              <mc:Fallback>
                <p:oleObj name="Equation" r:id="rId7" imgW="2603160" imgH="761760" progId="Equation.DSMT4">
                  <p:embed/>
                  <p:pic>
                    <p:nvPicPr>
                      <p:cNvPr id="0" name=""/>
                      <p:cNvPicPr>
                        <a:picLocks noChangeAspect="1" noChangeArrowheads="1"/>
                      </p:cNvPicPr>
                      <p:nvPr/>
                    </p:nvPicPr>
                    <p:blipFill>
                      <a:blip r:embed="rId8"/>
                      <a:srcRect/>
                      <a:stretch>
                        <a:fillRect/>
                      </a:stretch>
                    </p:blipFill>
                    <p:spPr bwMode="auto">
                      <a:xfrm>
                        <a:off x="3733800" y="2362200"/>
                        <a:ext cx="28575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6364970"/>
      </p:ext>
    </p:extLst>
  </p:cSld>
  <p:clrMapOvr>
    <a:masterClrMapping/>
  </p:clrMapOvr>
  <mc:AlternateContent xmlns:mc="http://schemas.openxmlformats.org/markup-compatibility/2006">
    <mc:Choice xmlns:p14="http://schemas.microsoft.com/office/powerpoint/2010/main" Requires="p14">
      <p:transition spd="slow" p14:dur="2000" advTm="75318"/>
    </mc:Choice>
    <mc:Fallback>
      <p:transition spd="slow" advTm="7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subspaces of </a:t>
            </a:r>
            <a:r>
              <a:rPr lang="en-US" b="1" dirty="0" smtClean="0"/>
              <a:t>R</a:t>
            </a:r>
            <a:r>
              <a:rPr lang="en-US" baseline="30000" dirty="0" smtClean="0"/>
              <a:t>2</a:t>
            </a:r>
            <a:endParaRPr lang="en-CA" dirty="0"/>
          </a:p>
        </p:txBody>
      </p:sp>
      <p:sp>
        <p:nvSpPr>
          <p:cNvPr id="3" name="Content Placeholder 2"/>
          <p:cNvSpPr>
            <a:spLocks noGrp="1"/>
          </p:cNvSpPr>
          <p:nvPr>
            <p:ph idx="1"/>
          </p:nvPr>
        </p:nvSpPr>
        <p:spPr/>
        <p:txBody>
          <a:bodyPr/>
          <a:lstStyle/>
          <a:p>
            <a:r>
              <a:rPr lang="en-US" dirty="0" smtClean="0"/>
              <a:t>Thus, all subspaces of </a:t>
            </a:r>
            <a:r>
              <a:rPr lang="en-US" b="1" dirty="0" smtClean="0"/>
              <a:t>R</a:t>
            </a:r>
            <a:r>
              <a:rPr lang="en-US" baseline="30000" dirty="0" smtClean="0"/>
              <a:t>2</a:t>
            </a:r>
            <a:r>
              <a:rPr lang="en-US" dirty="0" smtClean="0"/>
              <a:t> include:</a:t>
            </a:r>
          </a:p>
          <a:p>
            <a:pPr lvl="1"/>
            <a:endParaRPr lang="en-US" dirty="0" smtClean="0"/>
          </a:p>
          <a:p>
            <a:pPr lvl="1"/>
            <a:r>
              <a:rPr lang="en-US" dirty="0" smtClean="0"/>
              <a:t>The trivial subspace </a:t>
            </a:r>
          </a:p>
          <a:p>
            <a:pPr lvl="1"/>
            <a:endParaRPr lang="en-US" dirty="0"/>
          </a:p>
          <a:p>
            <a:pPr lvl="1"/>
            <a:r>
              <a:rPr lang="en-US" dirty="0" smtClean="0"/>
              <a:t>All lines passing through the origin</a:t>
            </a:r>
          </a:p>
          <a:p>
            <a:pPr lvl="1"/>
            <a:endParaRPr lang="en-US" dirty="0"/>
          </a:p>
          <a:p>
            <a:pPr lvl="1"/>
            <a:r>
              <a:rPr lang="en-US" dirty="0" smtClean="0"/>
              <a:t>The trivial subspace </a:t>
            </a:r>
            <a:r>
              <a:rPr lang="en-US" b="1" dirty="0" smtClean="0">
                <a:latin typeface="Times New Roman" panose="02020603050405020304" pitchFamily="18" charset="0"/>
              </a:rPr>
              <a:t>R</a:t>
            </a:r>
            <a:r>
              <a:rPr lang="en-US" baseline="30000" dirty="0" smtClean="0">
                <a:latin typeface="Times New Roman" panose="02020603050405020304" pitchFamily="18" charset="0"/>
              </a:rPr>
              <a:t>2</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292300144"/>
              </p:ext>
            </p:extLst>
          </p:nvPr>
        </p:nvGraphicFramePr>
        <p:xfrm>
          <a:off x="3680532" y="2186868"/>
          <a:ext cx="808038" cy="865187"/>
        </p:xfrm>
        <a:graphic>
          <a:graphicData uri="http://schemas.openxmlformats.org/presentationml/2006/ole">
            <mc:AlternateContent xmlns:mc="http://schemas.openxmlformats.org/markup-compatibility/2006">
              <mc:Choice xmlns:v="urn:schemas-microsoft-com:vml" Requires="v">
                <p:oleObj spid="_x0000_s198665" name="Equation" r:id="rId5" imgW="736560" imgH="787320" progId="Equation.DSMT4">
                  <p:embed/>
                </p:oleObj>
              </mc:Choice>
              <mc:Fallback>
                <p:oleObj name="Equation" r:id="rId5" imgW="736560" imgH="787320" progId="Equation.DSMT4">
                  <p:embed/>
                  <p:pic>
                    <p:nvPicPr>
                      <p:cNvPr id="0" name="Object 5"/>
                      <p:cNvPicPr>
                        <a:picLocks noChangeAspect="1" noChangeArrowheads="1"/>
                      </p:cNvPicPr>
                      <p:nvPr/>
                    </p:nvPicPr>
                    <p:blipFill>
                      <a:blip r:embed="rId6"/>
                      <a:srcRect/>
                      <a:stretch>
                        <a:fillRect/>
                      </a:stretch>
                    </p:blipFill>
                    <p:spPr bwMode="auto">
                      <a:xfrm>
                        <a:off x="3680532" y="2186868"/>
                        <a:ext cx="80803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4159"/>
      </p:ext>
    </p:extLst>
  </p:cSld>
  <p:clrMapOvr>
    <a:masterClrMapping/>
  </p:clrMapOvr>
  <mc:AlternateContent xmlns:mc="http://schemas.openxmlformats.org/markup-compatibility/2006">
    <mc:Choice xmlns:p14="http://schemas.microsoft.com/office/powerpoint/2010/main" Requires="p14">
      <p:transition spd="slow" p14:dur="2000" advTm="25131"/>
    </mc:Choice>
    <mc:Fallback>
      <p:transition spd="slow" advTm="25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a:t>
            </a:r>
            <a:r>
              <a:rPr lang="en-US" dirty="0" smtClean="0"/>
              <a:t>will</a:t>
            </a:r>
            <a:endParaRPr lang="en-US" dirty="0" smtClean="0"/>
          </a:p>
          <a:p>
            <a:pPr lvl="1"/>
            <a:r>
              <a:rPr lang="en-US" dirty="0" smtClean="0"/>
              <a:t>Describe the idea of a subspace</a:t>
            </a:r>
            <a:endParaRPr lang="en-US" dirty="0" smtClean="0"/>
          </a:p>
          <a:p>
            <a:pPr lvl="1"/>
            <a:r>
              <a:rPr lang="en-US" dirty="0" smtClean="0"/>
              <a:t>Consider a few examples, including in </a:t>
            </a:r>
            <a:r>
              <a:rPr lang="en-US" b="1" dirty="0" smtClean="0"/>
              <a:t>R</a:t>
            </a:r>
            <a:r>
              <a:rPr lang="en-US" baseline="30000" dirty="0" smtClean="0"/>
              <a:t>2</a:t>
            </a:r>
            <a:r>
              <a:rPr lang="en-US" dirty="0" smtClean="0"/>
              <a:t> and </a:t>
            </a:r>
            <a:r>
              <a:rPr lang="en-US" b="1" dirty="0" smtClean="0"/>
              <a:t>R</a:t>
            </a:r>
            <a:r>
              <a:rPr lang="en-US" baseline="30000" dirty="0" smtClean="0"/>
              <a:t>3</a:t>
            </a:r>
            <a:endParaRPr lang="en-US" dirty="0" smtClean="0"/>
          </a:p>
          <a:p>
            <a:pPr lvl="1"/>
            <a:r>
              <a:rPr lang="en-US" dirty="0" smtClean="0"/>
              <a:t>Prove a few theorems regarding such subspaces</a:t>
            </a:r>
          </a:p>
          <a:p>
            <a:pPr lvl="1"/>
            <a:r>
              <a:rPr lang="en-US" dirty="0" smtClean="0"/>
              <a:t>Consider all linear combinations of a finite set of vectors</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6683"/>
    </mc:Choice>
    <mc:Fallback>
      <p:transition spd="slow" advTm="36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combinations</a:t>
            </a:r>
            <a:endParaRPr lang="en-CA" dirty="0"/>
          </a:p>
        </p:txBody>
      </p:sp>
      <p:sp>
        <p:nvSpPr>
          <p:cNvPr id="3" name="Content Placeholder 2"/>
          <p:cNvSpPr>
            <a:spLocks noGrp="1"/>
          </p:cNvSpPr>
          <p:nvPr>
            <p:ph idx="1"/>
          </p:nvPr>
        </p:nvSpPr>
        <p:spPr>
          <a:xfrm>
            <a:off x="457200" y="1600200"/>
            <a:ext cx="8458200" cy="4525963"/>
          </a:xfrm>
        </p:spPr>
        <p:txBody>
          <a:bodyPr/>
          <a:lstStyle/>
          <a:p>
            <a:pPr marL="0" indent="0">
              <a:buNone/>
            </a:pPr>
            <a:r>
              <a:rPr lang="en-US" dirty="0" smtClean="0"/>
              <a:t>Theorem</a:t>
            </a:r>
          </a:p>
          <a:p>
            <a:pPr marL="0" indent="0">
              <a:buNone/>
            </a:pPr>
            <a:r>
              <a:rPr lang="en-US" dirty="0"/>
              <a:t>	</a:t>
            </a:r>
            <a:r>
              <a:rPr lang="en-US" dirty="0" smtClean="0"/>
              <a:t>Given a finite set of  </a:t>
            </a:r>
            <a:r>
              <a:rPr lang="en-US" i="1" dirty="0" smtClean="0">
                <a:latin typeface="Times New Roman" panose="02020603050405020304" pitchFamily="18" charset="0"/>
              </a:rPr>
              <a:t>m</a:t>
            </a:r>
            <a:r>
              <a:rPr lang="en-US" dirty="0" smtClean="0"/>
              <a:t> vectors                            in some vector</a:t>
            </a:r>
            <a:br>
              <a:rPr lang="en-US" dirty="0" smtClean="0"/>
            </a:br>
            <a:r>
              <a:rPr lang="en-US" dirty="0" smtClean="0"/>
              <a:t>	space </a:t>
            </a:r>
            <a:r>
              <a:rPr lang="en-US" b="1" i="1" dirty="0">
                <a:latin typeface="Script MT Bold" panose="03040602040607080904" pitchFamily="66" charset="0"/>
              </a:rPr>
              <a:t>V </a:t>
            </a:r>
            <a:r>
              <a:rPr lang="en-US" dirty="0" smtClean="0"/>
              <a:t>, the set </a:t>
            </a:r>
            <a:r>
              <a:rPr lang="en-US" i="1" dirty="0" smtClean="0"/>
              <a:t>S </a:t>
            </a:r>
            <a:r>
              <a:rPr lang="en-US" dirty="0" smtClean="0"/>
              <a:t>of all scalar multiples of these vectors,</a:t>
            </a:r>
            <a:br>
              <a:rPr lang="en-US" dirty="0" smtClean="0"/>
            </a:br>
            <a:r>
              <a:rPr lang="en-US" dirty="0" smtClean="0"/>
              <a:t>						   ,</a:t>
            </a:r>
          </a:p>
          <a:p>
            <a:pPr marL="0" indent="0">
              <a:buNone/>
            </a:pPr>
            <a:r>
              <a:rPr lang="en-US" dirty="0"/>
              <a:t>	</a:t>
            </a:r>
            <a:r>
              <a:rPr lang="en-US" dirty="0" smtClean="0"/>
              <a:t>forms a subspace.  </a:t>
            </a:r>
          </a:p>
          <a:p>
            <a:pPr marL="0" indent="0">
              <a:buNone/>
            </a:pPr>
            <a:r>
              <a:rPr lang="en-US" dirty="0" smtClean="0"/>
              <a:t>Proof:</a:t>
            </a:r>
            <a:r>
              <a:rPr lang="en-US" dirty="0"/>
              <a:t>	</a:t>
            </a:r>
            <a:endParaRPr lang="en-US" dirty="0" smtClean="0"/>
          </a:p>
          <a:p>
            <a:pPr marL="457200" lvl="1" indent="0">
              <a:buNone/>
            </a:pPr>
            <a:r>
              <a:rPr lang="en-US" dirty="0" smtClean="0"/>
              <a:t>Any vector in this set is of the form </a:t>
            </a:r>
          </a:p>
          <a:p>
            <a:pPr lvl="1"/>
            <a:r>
              <a:rPr lang="en-US" dirty="0" smtClean="0"/>
              <a:t>Thus, </a:t>
            </a:r>
          </a:p>
          <a:p>
            <a:endParaRPr lang="en-US" dirty="0">
              <a:latin typeface="Times New Roman" panose="02020603050405020304" pitchFamily="18" charset="0"/>
            </a:endParaRPr>
          </a:p>
          <a:p>
            <a:endParaRPr lang="en-US" dirty="0" smtClean="0">
              <a:latin typeface="Times New Roman" panose="02020603050405020304" pitchFamily="18" charset="0"/>
            </a:endParaRPr>
          </a:p>
          <a:p>
            <a:pPr lvl="1"/>
            <a:r>
              <a:rPr lang="en-US" dirty="0" smtClean="0">
                <a:latin typeface="Times New Roman" panose="02020603050405020304" pitchFamily="18" charset="0"/>
              </a:rPr>
              <a:t>Also, </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400050" lvl="1" indent="0">
              <a:buNone/>
            </a:pPr>
            <a:r>
              <a:rPr lang="en-US" dirty="0" smtClean="0">
                <a:latin typeface="Times New Roman" panose="02020603050405020304" pitchFamily="18" charset="0"/>
              </a:rPr>
              <a:t>Therefore, </a:t>
            </a:r>
            <a:r>
              <a:rPr lang="en-US" i="1" dirty="0" smtClean="0">
                <a:latin typeface="Times New Roman" panose="02020603050405020304" pitchFamily="18" charset="0"/>
              </a:rPr>
              <a:t>S</a:t>
            </a:r>
            <a:r>
              <a:rPr lang="en-US" dirty="0" smtClean="0">
                <a:latin typeface="Times New Roman" panose="02020603050405020304" pitchFamily="18" charset="0"/>
              </a:rPr>
              <a:t> is a subspace of </a:t>
            </a:r>
            <a:r>
              <a:rPr lang="en-US" b="1" i="1" dirty="0" smtClean="0">
                <a:latin typeface="Script MT Bold" panose="03040602040607080904" pitchFamily="66" charset="0"/>
              </a:rPr>
              <a:t>V</a:t>
            </a:r>
            <a:r>
              <a:rPr lang="en-US" b="1" i="1" dirty="0" smtClean="0"/>
              <a:t>. </a:t>
            </a:r>
            <a:r>
              <a:rPr lang="en-CA" dirty="0"/>
              <a:t>▮</a:t>
            </a:r>
            <a:endParaRPr lang="en-US" dirty="0"/>
          </a:p>
          <a:p>
            <a:pPr marL="400050" lvl="1" indent="0">
              <a:buNone/>
            </a:pPr>
            <a:endParaRPr lang="en-US" b="1" i="1" dirty="0" smtClean="0">
              <a:latin typeface="Script MT Bold" panose="03040602040607080904" pitchFamily="66"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878452415"/>
              </p:ext>
            </p:extLst>
          </p:nvPr>
        </p:nvGraphicFramePr>
        <p:xfrm>
          <a:off x="5054600" y="2007834"/>
          <a:ext cx="1574800" cy="417513"/>
        </p:xfrm>
        <a:graphic>
          <a:graphicData uri="http://schemas.openxmlformats.org/presentationml/2006/ole">
            <mc:AlternateContent xmlns:mc="http://schemas.openxmlformats.org/markup-compatibility/2006">
              <mc:Choice xmlns:v="urn:schemas-microsoft-com:vml" Requires="v">
                <p:oleObj spid="_x0000_s201783" name="Equation" r:id="rId6" imgW="1434960" imgH="380880" progId="Equation.DSMT4">
                  <p:embed/>
                </p:oleObj>
              </mc:Choice>
              <mc:Fallback>
                <p:oleObj name="Equation" r:id="rId6" imgW="1434960" imgH="380880" progId="Equation.DSMT4">
                  <p:embed/>
                  <p:pic>
                    <p:nvPicPr>
                      <p:cNvPr id="0" name=""/>
                      <p:cNvPicPr>
                        <a:picLocks noChangeAspect="1" noChangeArrowheads="1"/>
                      </p:cNvPicPr>
                      <p:nvPr/>
                    </p:nvPicPr>
                    <p:blipFill>
                      <a:blip r:embed="rId7"/>
                      <a:srcRect/>
                      <a:stretch>
                        <a:fillRect/>
                      </a:stretch>
                    </p:blipFill>
                    <p:spPr bwMode="auto">
                      <a:xfrm>
                        <a:off x="5054600" y="2007834"/>
                        <a:ext cx="1574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2521697"/>
              </p:ext>
            </p:extLst>
          </p:nvPr>
        </p:nvGraphicFramePr>
        <p:xfrm>
          <a:off x="3581400" y="2743200"/>
          <a:ext cx="2647950" cy="361950"/>
        </p:xfrm>
        <a:graphic>
          <a:graphicData uri="http://schemas.openxmlformats.org/presentationml/2006/ole">
            <mc:AlternateContent xmlns:mc="http://schemas.openxmlformats.org/markup-compatibility/2006">
              <mc:Choice xmlns:v="urn:schemas-microsoft-com:vml" Requires="v">
                <p:oleObj spid="_x0000_s201784" name="Equation" r:id="rId8" imgW="2412720" imgH="330120" progId="Equation.DSMT4">
                  <p:embed/>
                </p:oleObj>
              </mc:Choice>
              <mc:Fallback>
                <p:oleObj name="Equation" r:id="rId8" imgW="2412720" imgH="330120" progId="Equation.DSMT4">
                  <p:embed/>
                  <p:pic>
                    <p:nvPicPr>
                      <p:cNvPr id="0" name=""/>
                      <p:cNvPicPr>
                        <a:picLocks noChangeAspect="1" noChangeArrowheads="1"/>
                      </p:cNvPicPr>
                      <p:nvPr/>
                    </p:nvPicPr>
                    <p:blipFill>
                      <a:blip r:embed="rId9"/>
                      <a:srcRect/>
                      <a:stretch>
                        <a:fillRect/>
                      </a:stretch>
                    </p:blipFill>
                    <p:spPr bwMode="auto">
                      <a:xfrm>
                        <a:off x="3581400" y="2743200"/>
                        <a:ext cx="2647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78873183"/>
              </p:ext>
            </p:extLst>
          </p:nvPr>
        </p:nvGraphicFramePr>
        <p:xfrm>
          <a:off x="2004132" y="4284956"/>
          <a:ext cx="3108325" cy="417513"/>
        </p:xfrm>
        <a:graphic>
          <a:graphicData uri="http://schemas.openxmlformats.org/presentationml/2006/ole">
            <mc:AlternateContent xmlns:mc="http://schemas.openxmlformats.org/markup-compatibility/2006">
              <mc:Choice xmlns:v="urn:schemas-microsoft-com:vml" Requires="v">
                <p:oleObj spid="_x0000_s201785" name="Equation" r:id="rId10" imgW="2831760" imgH="380880" progId="Equation.DSMT4">
                  <p:embed/>
                </p:oleObj>
              </mc:Choice>
              <mc:Fallback>
                <p:oleObj name="Equation" r:id="rId10" imgW="2831760" imgH="380880" progId="Equation.DSMT4">
                  <p:embed/>
                  <p:pic>
                    <p:nvPicPr>
                      <p:cNvPr id="0" name=""/>
                      <p:cNvPicPr>
                        <a:picLocks noChangeAspect="1" noChangeArrowheads="1"/>
                      </p:cNvPicPr>
                      <p:nvPr/>
                    </p:nvPicPr>
                    <p:blipFill>
                      <a:blip r:embed="rId11"/>
                      <a:srcRect/>
                      <a:stretch>
                        <a:fillRect/>
                      </a:stretch>
                    </p:blipFill>
                    <p:spPr bwMode="auto">
                      <a:xfrm>
                        <a:off x="2004132" y="4284956"/>
                        <a:ext cx="31083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34642206"/>
              </p:ext>
            </p:extLst>
          </p:nvPr>
        </p:nvGraphicFramePr>
        <p:xfrm>
          <a:off x="2557463" y="4611687"/>
          <a:ext cx="4194175" cy="417513"/>
        </p:xfrm>
        <a:graphic>
          <a:graphicData uri="http://schemas.openxmlformats.org/presentationml/2006/ole">
            <mc:AlternateContent xmlns:mc="http://schemas.openxmlformats.org/markup-compatibility/2006">
              <mc:Choice xmlns:v="urn:schemas-microsoft-com:vml" Requires="v">
                <p:oleObj spid="_x0000_s201786" name="Equation" r:id="rId12" imgW="3822480" imgH="380880" progId="Equation.DSMT4">
                  <p:embed/>
                </p:oleObj>
              </mc:Choice>
              <mc:Fallback>
                <p:oleObj name="Equation" r:id="rId12" imgW="3822480" imgH="380880" progId="Equation.DSMT4">
                  <p:embed/>
                  <p:pic>
                    <p:nvPicPr>
                      <p:cNvPr id="0" name=""/>
                      <p:cNvPicPr>
                        <a:picLocks noChangeAspect="1" noChangeArrowheads="1"/>
                      </p:cNvPicPr>
                      <p:nvPr/>
                    </p:nvPicPr>
                    <p:blipFill>
                      <a:blip r:embed="rId13"/>
                      <a:srcRect/>
                      <a:stretch>
                        <a:fillRect/>
                      </a:stretch>
                    </p:blipFill>
                    <p:spPr bwMode="auto">
                      <a:xfrm>
                        <a:off x="2557463" y="4611687"/>
                        <a:ext cx="41941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8785466"/>
              </p:ext>
            </p:extLst>
          </p:nvPr>
        </p:nvGraphicFramePr>
        <p:xfrm>
          <a:off x="2632075" y="4992687"/>
          <a:ext cx="4195763" cy="417513"/>
        </p:xfrm>
        <a:graphic>
          <a:graphicData uri="http://schemas.openxmlformats.org/presentationml/2006/ole">
            <mc:AlternateContent xmlns:mc="http://schemas.openxmlformats.org/markup-compatibility/2006">
              <mc:Choice xmlns:v="urn:schemas-microsoft-com:vml" Requires="v">
                <p:oleObj spid="_x0000_s201787" name="Equation" r:id="rId14" imgW="3822480" imgH="380880" progId="Equation.DSMT4">
                  <p:embed/>
                </p:oleObj>
              </mc:Choice>
              <mc:Fallback>
                <p:oleObj name="Equation" r:id="rId14" imgW="3822480" imgH="380880" progId="Equation.DSMT4">
                  <p:embed/>
                  <p:pic>
                    <p:nvPicPr>
                      <p:cNvPr id="0" name=""/>
                      <p:cNvPicPr>
                        <a:picLocks noChangeAspect="1" noChangeArrowheads="1"/>
                      </p:cNvPicPr>
                      <p:nvPr/>
                    </p:nvPicPr>
                    <p:blipFill>
                      <a:blip r:embed="rId15"/>
                      <a:srcRect/>
                      <a:stretch>
                        <a:fillRect/>
                      </a:stretch>
                    </p:blipFill>
                    <p:spPr bwMode="auto">
                      <a:xfrm>
                        <a:off x="2632075" y="4992687"/>
                        <a:ext cx="41957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413025230"/>
              </p:ext>
            </p:extLst>
          </p:nvPr>
        </p:nvGraphicFramePr>
        <p:xfrm>
          <a:off x="1887244" y="5468644"/>
          <a:ext cx="5965825" cy="417513"/>
        </p:xfrm>
        <a:graphic>
          <a:graphicData uri="http://schemas.openxmlformats.org/presentationml/2006/ole">
            <mc:AlternateContent xmlns:mc="http://schemas.openxmlformats.org/markup-compatibility/2006">
              <mc:Choice xmlns:v="urn:schemas-microsoft-com:vml" Requires="v">
                <p:oleObj spid="_x0000_s201788" name="Equation" r:id="rId16" imgW="5435280" imgH="380880" progId="Equation.DSMT4">
                  <p:embed/>
                </p:oleObj>
              </mc:Choice>
              <mc:Fallback>
                <p:oleObj name="Equation" r:id="rId16" imgW="5435280" imgH="380880" progId="Equation.DSMT4">
                  <p:embed/>
                  <p:pic>
                    <p:nvPicPr>
                      <p:cNvPr id="0" name=""/>
                      <p:cNvPicPr>
                        <a:picLocks noChangeAspect="1" noChangeArrowheads="1"/>
                      </p:cNvPicPr>
                      <p:nvPr/>
                    </p:nvPicPr>
                    <p:blipFill>
                      <a:blip r:embed="rId17"/>
                      <a:srcRect/>
                      <a:stretch>
                        <a:fillRect/>
                      </a:stretch>
                    </p:blipFill>
                    <p:spPr bwMode="auto">
                      <a:xfrm>
                        <a:off x="1887244" y="5468644"/>
                        <a:ext cx="59658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76859292"/>
              </p:ext>
            </p:extLst>
          </p:nvPr>
        </p:nvGraphicFramePr>
        <p:xfrm>
          <a:off x="2743200" y="5899210"/>
          <a:ext cx="5256212" cy="417513"/>
        </p:xfrm>
        <a:graphic>
          <a:graphicData uri="http://schemas.openxmlformats.org/presentationml/2006/ole">
            <mc:AlternateContent xmlns:mc="http://schemas.openxmlformats.org/markup-compatibility/2006">
              <mc:Choice xmlns:v="urn:schemas-microsoft-com:vml" Requires="v">
                <p:oleObj spid="_x0000_s201789" name="Equation" r:id="rId18" imgW="4787640" imgH="380880" progId="Equation.DSMT4">
                  <p:embed/>
                </p:oleObj>
              </mc:Choice>
              <mc:Fallback>
                <p:oleObj name="Equation" r:id="rId18" imgW="4787640" imgH="380880" progId="Equation.DSMT4">
                  <p:embed/>
                  <p:pic>
                    <p:nvPicPr>
                      <p:cNvPr id="0" name=""/>
                      <p:cNvPicPr>
                        <a:picLocks noChangeAspect="1" noChangeArrowheads="1"/>
                      </p:cNvPicPr>
                      <p:nvPr/>
                    </p:nvPicPr>
                    <p:blipFill>
                      <a:blip r:embed="rId19"/>
                      <a:srcRect/>
                      <a:stretch>
                        <a:fillRect/>
                      </a:stretch>
                    </p:blipFill>
                    <p:spPr bwMode="auto">
                      <a:xfrm>
                        <a:off x="2743200" y="5899210"/>
                        <a:ext cx="525621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826129574"/>
              </p:ext>
            </p:extLst>
          </p:nvPr>
        </p:nvGraphicFramePr>
        <p:xfrm>
          <a:off x="5046956" y="3921712"/>
          <a:ext cx="2647950" cy="361950"/>
        </p:xfrm>
        <a:graphic>
          <a:graphicData uri="http://schemas.openxmlformats.org/presentationml/2006/ole">
            <mc:AlternateContent xmlns:mc="http://schemas.openxmlformats.org/markup-compatibility/2006">
              <mc:Choice xmlns:v="urn:schemas-microsoft-com:vml" Requires="v">
                <p:oleObj spid="_x0000_s201790" name="Equation" r:id="rId20" imgW="2412720" imgH="330120" progId="Equation.DSMT4">
                  <p:embed/>
                </p:oleObj>
              </mc:Choice>
              <mc:Fallback>
                <p:oleObj name="Equation" r:id="rId20" imgW="2412720" imgH="330120" progId="Equation.DSMT4">
                  <p:embed/>
                  <p:pic>
                    <p:nvPicPr>
                      <p:cNvPr id="0" name=""/>
                      <p:cNvPicPr>
                        <a:picLocks noChangeAspect="1" noChangeArrowheads="1"/>
                      </p:cNvPicPr>
                      <p:nvPr/>
                    </p:nvPicPr>
                    <p:blipFill>
                      <a:blip r:embed="rId9"/>
                      <a:srcRect/>
                      <a:stretch>
                        <a:fillRect/>
                      </a:stretch>
                    </p:blipFill>
                    <p:spPr bwMode="auto">
                      <a:xfrm>
                        <a:off x="5046956" y="3921712"/>
                        <a:ext cx="2647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54738808"/>
      </p:ext>
    </p:extLst>
  </p:cSld>
  <p:clrMapOvr>
    <a:masterClrMapping/>
  </p:clrMapOvr>
  <mc:AlternateContent xmlns:mc="http://schemas.openxmlformats.org/markup-compatibility/2006">
    <mc:Choice xmlns:p14="http://schemas.microsoft.com/office/powerpoint/2010/main" Requires="p14">
      <p:transition spd="slow" p14:dur="2000" advTm="137969"/>
    </mc:Choice>
    <mc:Fallback>
      <p:transition spd="slow" advTm="13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combinations</a:t>
            </a:r>
            <a:endParaRPr lang="en-CA" dirty="0"/>
          </a:p>
        </p:txBody>
      </p:sp>
      <p:sp>
        <p:nvSpPr>
          <p:cNvPr id="3" name="Content Placeholder 2"/>
          <p:cNvSpPr>
            <a:spLocks noGrp="1"/>
          </p:cNvSpPr>
          <p:nvPr>
            <p:ph idx="1"/>
          </p:nvPr>
        </p:nvSpPr>
        <p:spPr/>
        <p:txBody>
          <a:bodyPr/>
          <a:lstStyle/>
          <a:p>
            <a:r>
              <a:rPr lang="en-US" dirty="0" smtClean="0"/>
              <a:t>Claim: For all finite-dimensional vector spaces </a:t>
            </a:r>
            <a:r>
              <a:rPr lang="en-US" b="1" dirty="0" smtClean="0"/>
              <a:t>R</a:t>
            </a:r>
            <a:r>
              <a:rPr lang="en-US" i="1" baseline="30000" dirty="0" smtClean="0"/>
              <a:t>n</a:t>
            </a:r>
            <a:r>
              <a:rPr lang="en-US" dirty="0" smtClean="0"/>
              <a:t> and </a:t>
            </a:r>
            <a:r>
              <a:rPr lang="en-US" b="1" dirty="0" smtClean="0"/>
              <a:t>C</a:t>
            </a:r>
            <a:r>
              <a:rPr lang="en-US" i="1" baseline="30000" dirty="0" smtClean="0"/>
              <a:t>n</a:t>
            </a:r>
            <a:r>
              <a:rPr lang="en-US" dirty="0" smtClean="0"/>
              <a:t>,</a:t>
            </a:r>
          </a:p>
          <a:p>
            <a:pPr marL="0" indent="0">
              <a:buNone/>
            </a:pPr>
            <a:r>
              <a:rPr lang="en-US" dirty="0"/>
              <a:t>	</a:t>
            </a:r>
            <a:r>
              <a:rPr lang="en-US" dirty="0" smtClean="0"/>
              <a:t>the only subspaces are</a:t>
            </a:r>
            <a:r>
              <a:rPr lang="en-US" dirty="0" smtClean="0"/>
              <a:t> {</a:t>
            </a:r>
            <a:r>
              <a:rPr lang="en-US" b="1" dirty="0" smtClean="0"/>
              <a:t>0}</a:t>
            </a:r>
            <a:r>
              <a:rPr lang="en-US" dirty="0" smtClean="0"/>
              <a:t> or all linear combinations</a:t>
            </a:r>
            <a:br>
              <a:rPr lang="en-US" dirty="0" smtClean="0"/>
            </a:br>
            <a:r>
              <a:rPr lang="en-US" dirty="0" smtClean="0"/>
              <a:t>	of one or more non-zero vectors</a:t>
            </a:r>
          </a:p>
          <a:p>
            <a:pPr lvl="1"/>
            <a:endParaRPr lang="en-US" dirty="0" smtClean="0"/>
          </a:p>
          <a:p>
            <a:pPr lvl="1"/>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114738288"/>
              </p:ext>
            </p:extLst>
          </p:nvPr>
        </p:nvGraphicFramePr>
        <p:xfrm>
          <a:off x="3779838" y="2706688"/>
          <a:ext cx="1576387" cy="417512"/>
        </p:xfrm>
        <a:graphic>
          <a:graphicData uri="http://schemas.openxmlformats.org/presentationml/2006/ole">
            <mc:AlternateContent xmlns:mc="http://schemas.openxmlformats.org/markup-compatibility/2006">
              <mc:Choice xmlns:v="urn:schemas-microsoft-com:vml" Requires="v">
                <p:oleObj spid="_x0000_s202759" name="Equation" r:id="rId5" imgW="1434960" imgH="380880" progId="Equation.DSMT4">
                  <p:embed/>
                </p:oleObj>
              </mc:Choice>
              <mc:Fallback>
                <p:oleObj name="Equation" r:id="rId5" imgW="1434960" imgH="380880" progId="Equation.DSMT4">
                  <p:embed/>
                  <p:pic>
                    <p:nvPicPr>
                      <p:cNvPr id="0" name=""/>
                      <p:cNvPicPr>
                        <a:picLocks noChangeAspect="1" noChangeArrowheads="1"/>
                      </p:cNvPicPr>
                      <p:nvPr/>
                    </p:nvPicPr>
                    <p:blipFill>
                      <a:blip r:embed="rId6"/>
                      <a:srcRect/>
                      <a:stretch>
                        <a:fillRect/>
                      </a:stretch>
                    </p:blipFill>
                    <p:spPr bwMode="auto">
                      <a:xfrm>
                        <a:off x="3779838" y="2706688"/>
                        <a:ext cx="157638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2318394"/>
      </p:ext>
    </p:extLst>
  </p:cSld>
  <p:clrMapOvr>
    <a:masterClrMapping/>
  </p:clrMapOvr>
  <mc:AlternateContent xmlns:mc="http://schemas.openxmlformats.org/markup-compatibility/2006">
    <mc:Choice xmlns:p14="http://schemas.microsoft.com/office/powerpoint/2010/main" Requires="p14">
      <p:transition spd="slow" p14:dur="2000" advTm="46902"/>
    </mc:Choice>
    <mc:Fallback>
      <p:transition spd="slow" advTm="46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combinations</a:t>
            </a:r>
            <a:endParaRPr lang="en-CA" dirty="0"/>
          </a:p>
        </p:txBody>
      </p:sp>
      <p:sp>
        <p:nvSpPr>
          <p:cNvPr id="3" name="Content Placeholder 2"/>
          <p:cNvSpPr>
            <a:spLocks noGrp="1"/>
          </p:cNvSpPr>
          <p:nvPr>
            <p:ph idx="1"/>
          </p:nvPr>
        </p:nvSpPr>
        <p:spPr/>
        <p:txBody>
          <a:bodyPr/>
          <a:lstStyle/>
          <a:p>
            <a:r>
              <a:rPr lang="en-US" dirty="0" smtClean="0"/>
              <a:t>For example, in </a:t>
            </a:r>
            <a:r>
              <a:rPr lang="en-US" b="1" dirty="0" smtClean="0"/>
              <a:t>R</a:t>
            </a:r>
            <a:r>
              <a:rPr lang="en-US" baseline="30000" dirty="0" smtClean="0"/>
              <a:t>3</a:t>
            </a:r>
            <a:endParaRPr lang="en-US" dirty="0" smtClean="0"/>
          </a:p>
          <a:p>
            <a:pPr lvl="1"/>
            <a:r>
              <a:rPr lang="en-US" dirty="0" smtClean="0"/>
              <a:t>There is the subspace containing the zero vector</a:t>
            </a:r>
          </a:p>
          <a:p>
            <a:pPr lvl="1"/>
            <a:r>
              <a:rPr lang="en-US" dirty="0" smtClean="0"/>
              <a:t>Given a non-zero vector </a:t>
            </a:r>
            <a:r>
              <a:rPr lang="en-US" b="1" dirty="0" smtClean="0"/>
              <a:t>u</a:t>
            </a:r>
            <a:r>
              <a:rPr lang="en-US" dirty="0" smtClean="0"/>
              <a:t>,</a:t>
            </a:r>
          </a:p>
          <a:p>
            <a:pPr marL="457200" lvl="1" indent="0">
              <a:buNone/>
            </a:pPr>
            <a:r>
              <a:rPr lang="en-US" dirty="0"/>
              <a:t>	 </a:t>
            </a:r>
            <a:r>
              <a:rPr lang="en-US" dirty="0" smtClean="0"/>
              <a:t> all linear combinations of </a:t>
            </a:r>
            <a:r>
              <a:rPr lang="en-US" b="1" dirty="0" smtClean="0"/>
              <a:t>u</a:t>
            </a:r>
            <a:r>
              <a:rPr lang="en-US" dirty="0" smtClean="0"/>
              <a:t> forms a line through the origin </a:t>
            </a:r>
          </a:p>
          <a:p>
            <a:pPr lvl="1"/>
            <a:endParaRPr lang="en-US" dirty="0" smtClean="0"/>
          </a:p>
          <a:p>
            <a:pPr lvl="1"/>
            <a:endParaRPr lang="en-US" dirty="0"/>
          </a:p>
          <a:p>
            <a:pPr lvl="1"/>
            <a:endParaRPr lang="en-US" dirty="0" smtClean="0"/>
          </a:p>
          <a:p>
            <a:pPr lvl="1"/>
            <a:r>
              <a:rPr lang="en-US" dirty="0" smtClean="0"/>
              <a:t>If two non-zero vectors are not scalar multiples of each other,</a:t>
            </a:r>
            <a:r>
              <a:rPr lang="en-US" dirty="0"/>
              <a:t/>
            </a:r>
            <a:br>
              <a:rPr lang="en-US" dirty="0"/>
            </a:br>
            <a:r>
              <a:rPr lang="en-US" dirty="0" smtClean="0"/>
              <a:t>		all linear combinations of </a:t>
            </a:r>
            <a:r>
              <a:rPr lang="en-US" b="1" dirty="0" smtClean="0"/>
              <a:t>u</a:t>
            </a:r>
            <a:r>
              <a:rPr lang="en-US" baseline="-25000" dirty="0" smtClean="0"/>
              <a:t>1</a:t>
            </a:r>
            <a:r>
              <a:rPr lang="en-US" dirty="0" smtClean="0"/>
              <a:t> and </a:t>
            </a:r>
            <a:r>
              <a:rPr lang="en-US" b="1" dirty="0" smtClean="0"/>
              <a:t>u</a:t>
            </a:r>
            <a:r>
              <a:rPr lang="en-US" baseline="-25000" dirty="0" smtClean="0"/>
              <a:t>2</a:t>
            </a:r>
            <a:r>
              <a:rPr lang="en-US" dirty="0" smtClean="0"/>
              <a:t> forms a plane 		through the origin</a:t>
            </a: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394375595"/>
              </p:ext>
            </p:extLst>
          </p:nvPr>
        </p:nvGraphicFramePr>
        <p:xfrm>
          <a:off x="6916444" y="1582444"/>
          <a:ext cx="739775" cy="1279525"/>
        </p:xfrm>
        <a:graphic>
          <a:graphicData uri="http://schemas.openxmlformats.org/presentationml/2006/ole">
            <mc:AlternateContent xmlns:mc="http://schemas.openxmlformats.org/markup-compatibility/2006">
              <mc:Choice xmlns:v="urn:schemas-microsoft-com:vml" Requires="v">
                <p:oleObj spid="_x0000_s203793" name="Equation" r:id="rId6" imgW="672840" imgH="1168200" progId="Equation.DSMT4">
                  <p:embed/>
                </p:oleObj>
              </mc:Choice>
              <mc:Fallback>
                <p:oleObj name="Equation" r:id="rId6" imgW="672840" imgH="1168200" progId="Equation.DSMT4">
                  <p:embed/>
                  <p:pic>
                    <p:nvPicPr>
                      <p:cNvPr id="0" name=""/>
                      <p:cNvPicPr>
                        <a:picLocks noChangeAspect="1" noChangeArrowheads="1"/>
                      </p:cNvPicPr>
                      <p:nvPr/>
                    </p:nvPicPr>
                    <p:blipFill>
                      <a:blip r:embed="rId7"/>
                      <a:srcRect/>
                      <a:stretch>
                        <a:fillRect/>
                      </a:stretch>
                    </p:blipFill>
                    <p:spPr bwMode="auto">
                      <a:xfrm>
                        <a:off x="6916444" y="1582444"/>
                        <a:ext cx="7397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75406818"/>
              </p:ext>
            </p:extLst>
          </p:nvPr>
        </p:nvGraphicFramePr>
        <p:xfrm>
          <a:off x="4343400" y="3124200"/>
          <a:ext cx="754063" cy="1223962"/>
        </p:xfrm>
        <a:graphic>
          <a:graphicData uri="http://schemas.openxmlformats.org/presentationml/2006/ole">
            <mc:AlternateContent xmlns:mc="http://schemas.openxmlformats.org/markup-compatibility/2006">
              <mc:Choice xmlns:v="urn:schemas-microsoft-com:vml" Requires="v">
                <p:oleObj spid="_x0000_s203794" name="Equation" r:id="rId8" imgW="685800" imgH="1117440" progId="Equation.DSMT4">
                  <p:embed/>
                </p:oleObj>
              </mc:Choice>
              <mc:Fallback>
                <p:oleObj name="Equation" r:id="rId8" imgW="685800" imgH="1117440" progId="Equation.DSMT4">
                  <p:embed/>
                  <p:pic>
                    <p:nvPicPr>
                      <p:cNvPr id="0" name=""/>
                      <p:cNvPicPr>
                        <a:picLocks noChangeAspect="1" noChangeArrowheads="1"/>
                      </p:cNvPicPr>
                      <p:nvPr/>
                    </p:nvPicPr>
                    <p:blipFill>
                      <a:blip r:embed="rId9"/>
                      <a:srcRect/>
                      <a:stretch>
                        <a:fillRect/>
                      </a:stretch>
                    </p:blipFill>
                    <p:spPr bwMode="auto">
                      <a:xfrm>
                        <a:off x="4343400" y="3124200"/>
                        <a:ext cx="7540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87058549"/>
              </p:ext>
            </p:extLst>
          </p:nvPr>
        </p:nvGraphicFramePr>
        <p:xfrm>
          <a:off x="3298825" y="5257800"/>
          <a:ext cx="3101975" cy="1279525"/>
        </p:xfrm>
        <a:graphic>
          <a:graphicData uri="http://schemas.openxmlformats.org/presentationml/2006/ole">
            <mc:AlternateContent xmlns:mc="http://schemas.openxmlformats.org/markup-compatibility/2006">
              <mc:Choice xmlns:v="urn:schemas-microsoft-com:vml" Requires="v">
                <p:oleObj spid="_x0000_s203795" name="Equation" r:id="rId10" imgW="2819160" imgH="1168200" progId="Equation.DSMT4">
                  <p:embed/>
                </p:oleObj>
              </mc:Choice>
              <mc:Fallback>
                <p:oleObj name="Equation" r:id="rId10" imgW="2819160" imgH="1168200" progId="Equation.DSMT4">
                  <p:embed/>
                  <p:pic>
                    <p:nvPicPr>
                      <p:cNvPr id="0" name=""/>
                      <p:cNvPicPr>
                        <a:picLocks noChangeAspect="1" noChangeArrowheads="1"/>
                      </p:cNvPicPr>
                      <p:nvPr/>
                    </p:nvPicPr>
                    <p:blipFill>
                      <a:blip r:embed="rId11"/>
                      <a:srcRect/>
                      <a:stretch>
                        <a:fillRect/>
                      </a:stretch>
                    </p:blipFill>
                    <p:spPr bwMode="auto">
                      <a:xfrm>
                        <a:off x="3298825" y="5257800"/>
                        <a:ext cx="31019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27425042"/>
      </p:ext>
    </p:extLst>
  </p:cSld>
  <p:clrMapOvr>
    <a:masterClrMapping/>
  </p:clrMapOvr>
  <mc:AlternateContent xmlns:mc="http://schemas.openxmlformats.org/markup-compatibility/2006">
    <mc:Choice xmlns:p14="http://schemas.microsoft.com/office/powerpoint/2010/main" Requires="p14">
      <p:transition spd="slow" p14:dur="2000" advTm="76531"/>
    </mc:Choice>
    <mc:Fallback>
      <p:transition spd="slow" advTm="7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any other description of a </a:t>
            </a:r>
            <a:r>
              <a:rPr lang="en-US" dirty="0" smtClean="0"/>
              <a:t>subset of a </a:t>
            </a:r>
            <a:r>
              <a:rPr lang="en-US" dirty="0" smtClean="0"/>
              <a:t>vector space,</a:t>
            </a:r>
            <a:br>
              <a:rPr lang="en-US" dirty="0" smtClean="0"/>
            </a:br>
            <a:r>
              <a:rPr lang="en-US" dirty="0" smtClean="0"/>
              <a:t>	to show it is a subspace, you must show that:</a:t>
            </a:r>
            <a:endParaRPr lang="en-US" dirty="0" smtClean="0">
              <a:latin typeface="Times New Roman" panose="02020603050405020304" pitchFamily="18" charset="0"/>
            </a:endParaRPr>
          </a:p>
          <a:p>
            <a:pPr lvl="1"/>
            <a:r>
              <a:rPr lang="en-US" dirty="0" smtClean="0"/>
              <a:t>All scalar multiples of one vector that fit that description,</a:t>
            </a:r>
            <a:br>
              <a:rPr lang="en-US" dirty="0" smtClean="0"/>
            </a:br>
            <a:r>
              <a:rPr lang="en-US" dirty="0" smtClean="0"/>
              <a:t>	must still fit that description</a:t>
            </a:r>
          </a:p>
          <a:p>
            <a:pPr lvl="1"/>
            <a:r>
              <a:rPr lang="en-US" dirty="0" smtClean="0"/>
              <a:t>The sum of any two vectors that fit that description,</a:t>
            </a:r>
            <a:br>
              <a:rPr lang="en-US" dirty="0" smtClean="0"/>
            </a:br>
            <a:r>
              <a:rPr lang="en-US" dirty="0" smtClean="0"/>
              <a:t>	must still fit that description</a:t>
            </a:r>
            <a:endParaRPr lang="en-US" dirty="0" smtClean="0">
              <a:latin typeface="Times New Roman" panose="02020603050405020304" pitchFamily="18" charset="0"/>
            </a:endParaRPr>
          </a:p>
          <a:p>
            <a:pPr lvl="1"/>
            <a:endParaRPr lang="en-US" dirty="0">
              <a:latin typeface="Times New Roman" panose="02020603050405020304" pitchFamily="18" charset="0"/>
            </a:endParaRPr>
          </a:p>
          <a:p>
            <a:r>
              <a:rPr lang="en-US" dirty="0" smtClean="0">
                <a:latin typeface="Times New Roman" panose="02020603050405020304" pitchFamily="18" charset="0"/>
              </a:rPr>
              <a:t>Note that if the zero vector does not fit the description,</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you may automatically conclude that the subset is not a subspace</a:t>
            </a:r>
          </a:p>
          <a:p>
            <a:pPr lvl="1"/>
            <a:r>
              <a:rPr lang="en-US" dirty="0" smtClean="0">
                <a:latin typeface="Times New Roman" panose="02020603050405020304" pitchFamily="18" charset="0"/>
              </a:rPr>
              <a:t>We’ll look at a few examples next</a:t>
            </a:r>
          </a:p>
          <a:p>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23</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36139197"/>
      </p:ext>
    </p:extLst>
  </p:cSld>
  <p:clrMapOvr>
    <a:masterClrMapping/>
  </p:clrMapOvr>
  <mc:AlternateContent xmlns:mc="http://schemas.openxmlformats.org/markup-compatibility/2006">
    <mc:Choice xmlns:p14="http://schemas.microsoft.com/office/powerpoint/2010/main" Requires="p14">
      <p:transition spd="slow" p14:dur="2000" advTm="88713"/>
    </mc:Choice>
    <mc:Fallback>
      <p:transition spd="slow" advTm="88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Understand </a:t>
            </a:r>
            <a:r>
              <a:rPr lang="en-US" dirty="0" smtClean="0"/>
              <a:t>the idea of a subspace</a:t>
            </a:r>
            <a:endParaRPr lang="en-US" dirty="0" smtClean="0"/>
          </a:p>
          <a:p>
            <a:pPr lvl="1"/>
            <a:r>
              <a:rPr lang="en-US" dirty="0" smtClean="0"/>
              <a:t>Know that subspaces must contain the zero vector</a:t>
            </a:r>
          </a:p>
          <a:p>
            <a:pPr lvl="1"/>
            <a:r>
              <a:rPr lang="en-US" dirty="0" smtClean="0"/>
              <a:t>Are aware that all subspaces of </a:t>
            </a:r>
            <a:r>
              <a:rPr lang="en-US" b="1" dirty="0" err="1" smtClean="0"/>
              <a:t>F</a:t>
            </a:r>
            <a:r>
              <a:rPr lang="en-US" i="1" baseline="30000" dirty="0" err="1" smtClean="0"/>
              <a:t>n</a:t>
            </a:r>
            <a:r>
              <a:rPr lang="en-US" i="1" dirty="0" smtClean="0"/>
              <a:t> </a:t>
            </a:r>
            <a:r>
              <a:rPr lang="en-US" dirty="0" smtClean="0"/>
              <a:t>are the result of taking all linear combinations of a finite set of vectors</a:t>
            </a:r>
          </a:p>
          <a:p>
            <a:pPr lvl="2"/>
            <a:r>
              <a:rPr lang="en-US" dirty="0" smtClean="0"/>
              <a:t>E.g., all non-trivial subspaces of </a:t>
            </a:r>
            <a:r>
              <a:rPr lang="en-US" b="1" dirty="0" smtClean="0"/>
              <a:t>R</a:t>
            </a:r>
            <a:r>
              <a:rPr lang="en-US" baseline="30000" dirty="0" smtClean="0"/>
              <a:t>3</a:t>
            </a:r>
            <a:r>
              <a:rPr lang="en-US" dirty="0" smtClean="0"/>
              <a:t> in include all lines and planes that pass through the origin</a:t>
            </a:r>
            <a:endParaRPr lang="en-US" dirty="0" smtClean="0"/>
          </a:p>
          <a:p>
            <a:pPr lvl="1"/>
            <a:r>
              <a:rPr lang="en-US" dirty="0" smtClean="0"/>
              <a:t>Know that to prove a subset is a subspace, you must</a:t>
            </a:r>
          </a:p>
          <a:p>
            <a:pPr marL="457200" lvl="1" indent="0">
              <a:buNone/>
            </a:pPr>
            <a:r>
              <a:rPr lang="en-US" dirty="0"/>
              <a:t>	</a:t>
            </a:r>
            <a:r>
              <a:rPr lang="en-US" dirty="0" smtClean="0"/>
              <a:t>show it is closed under vector addition and scalar multiplication</a:t>
            </a:r>
            <a:endParaRPr lang="en-US"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58324"/>
    </mc:Choice>
    <mc:Fallback>
      <p:transition spd="slow" advTm="5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a:t> </a:t>
            </a:r>
            <a:r>
              <a:rPr lang="en-CA"/>
              <a:t>https</a:t>
            </a:r>
            <a:r>
              <a:rPr lang="en-CA"/>
              <a:t>://</a:t>
            </a:r>
            <a:r>
              <a:rPr lang="en-CA" smtClean="0"/>
              <a:t>en.wikipedia.org/wiki/Linear_subspace </a:t>
            </a:r>
            <a:endParaRPr lang="en-CA"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1956"/>
    </mc:Choice>
    <mc:Fallback>
      <p:transition spd="slow" advTm="1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509"/>
    </mc:Choice>
    <mc:Fallback>
      <p:transition spd="slow" advTm="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When is a subset a subspace?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164"/>
    </mc:Choice>
    <mc:Fallback>
      <p:transition spd="slow" advTm="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647"/>
    </mc:Choice>
    <mc:Fallback>
      <p:transition spd="slow" advTm="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zero set</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a:t>
            </a:r>
            <a:r>
              <a:rPr lang="en-US" b="1" dirty="0" smtClean="0"/>
              <a:t>R</a:t>
            </a:r>
            <a:r>
              <a:rPr lang="en-US" baseline="30000" dirty="0" smtClean="0"/>
              <a:t>2</a:t>
            </a:r>
            <a:r>
              <a:rPr lang="en-US" dirty="0" smtClean="0"/>
              <a:t>, let us focus on the set containing just the zero vector:</a:t>
            </a:r>
          </a:p>
          <a:p>
            <a:endParaRPr lang="en-US" dirty="0"/>
          </a:p>
          <a:p>
            <a:endParaRPr lang="en-US" dirty="0" smtClean="0"/>
          </a:p>
          <a:p>
            <a:endParaRPr lang="en-US" dirty="0"/>
          </a:p>
          <a:p>
            <a:r>
              <a:rPr lang="en-US" dirty="0" smtClean="0"/>
              <a:t>Notice that:</a:t>
            </a:r>
          </a:p>
          <a:p>
            <a:pPr lvl="1"/>
            <a:r>
              <a:rPr lang="en-US" dirty="0" smtClean="0"/>
              <a:t>If we add any two vectors in </a:t>
            </a:r>
            <a:r>
              <a:rPr lang="en-US" i="1" dirty="0" smtClean="0"/>
              <a:t>S</a:t>
            </a:r>
            <a:r>
              <a:rPr lang="en-US" dirty="0" smtClean="0"/>
              <a:t>, we get back a vector in </a:t>
            </a:r>
            <a:r>
              <a:rPr lang="en-US" i="1" dirty="0" smtClean="0"/>
              <a:t>S</a:t>
            </a:r>
            <a:r>
              <a:rPr lang="en-US" dirty="0" smtClean="0"/>
              <a:t>:</a:t>
            </a:r>
          </a:p>
          <a:p>
            <a:pPr marL="914400" lvl="2" indent="0">
              <a:buNone/>
            </a:pP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latin typeface="Times New Roman" panose="02020603050405020304" pitchFamily="18" charset="0"/>
              </a:rPr>
              <a:t> = </a:t>
            </a:r>
            <a:r>
              <a:rPr lang="en-US" b="1" dirty="0" smtClean="0">
                <a:latin typeface="Times New Roman" panose="02020603050405020304" pitchFamily="18" charset="0"/>
              </a:rPr>
              <a:t>0</a:t>
            </a:r>
            <a:endParaRPr lang="en-US" dirty="0" smtClean="0">
              <a:latin typeface="Times New Roman" panose="02020603050405020304" pitchFamily="18" charset="0"/>
            </a:endParaRPr>
          </a:p>
          <a:p>
            <a:pPr lvl="1"/>
            <a:r>
              <a:rPr lang="en-US" dirty="0">
                <a:solidFill>
                  <a:prstClr val="white"/>
                </a:solidFill>
              </a:rPr>
              <a:t>If we </a:t>
            </a:r>
            <a:r>
              <a:rPr lang="en-US" dirty="0" smtClean="0">
                <a:solidFill>
                  <a:prstClr val="white"/>
                </a:solidFill>
              </a:rPr>
              <a:t>multiply any vector in </a:t>
            </a:r>
            <a:r>
              <a:rPr lang="en-US" i="1" dirty="0" smtClean="0">
                <a:solidFill>
                  <a:prstClr val="white"/>
                </a:solidFill>
              </a:rPr>
              <a:t>S</a:t>
            </a:r>
            <a:r>
              <a:rPr lang="en-US" dirty="0" smtClean="0">
                <a:solidFill>
                  <a:prstClr val="white"/>
                </a:solidFill>
              </a:rPr>
              <a:t> by a scalar, we get back a vector in </a:t>
            </a:r>
            <a:r>
              <a:rPr lang="en-US" i="1" dirty="0" smtClean="0">
                <a:solidFill>
                  <a:prstClr val="white"/>
                </a:solidFill>
              </a:rPr>
              <a:t>S</a:t>
            </a:r>
            <a:r>
              <a:rPr lang="en-US" dirty="0" smtClean="0">
                <a:solidFill>
                  <a:prstClr val="white"/>
                </a:solidFill>
              </a:rPr>
              <a:t>:</a:t>
            </a:r>
          </a:p>
          <a:p>
            <a:pPr marL="457200" lvl="1" indent="0">
              <a:buNone/>
            </a:pPr>
            <a:r>
              <a:rPr lang="en-US" b="1" dirty="0">
                <a:solidFill>
                  <a:prstClr val="white"/>
                </a:solidFill>
              </a:rPr>
              <a:t>	</a:t>
            </a:r>
            <a:r>
              <a:rPr lang="en-US" i="1" dirty="0" smtClean="0">
                <a:solidFill>
                  <a:prstClr val="white"/>
                </a:solidFill>
                <a:latin typeface="Symbol" panose="05050102010706020507" pitchFamily="18" charset="2"/>
              </a:rPr>
              <a:t>a </a:t>
            </a:r>
            <a:r>
              <a:rPr lang="en-US" b="1" dirty="0" smtClean="0">
                <a:solidFill>
                  <a:prstClr val="white"/>
                </a:solidFill>
                <a:latin typeface="Times New Roman" panose="02020603050405020304" pitchFamily="18" charset="0"/>
              </a:rPr>
              <a:t>0</a:t>
            </a:r>
            <a:r>
              <a:rPr lang="en-US" dirty="0" smtClean="0">
                <a:solidFill>
                  <a:prstClr val="white"/>
                </a:solidFill>
                <a:latin typeface="Times New Roman" panose="02020603050405020304" pitchFamily="18" charset="0"/>
              </a:rPr>
              <a:t> </a:t>
            </a:r>
            <a:r>
              <a:rPr lang="en-US" dirty="0" smtClean="0">
                <a:solidFill>
                  <a:prstClr val="white"/>
                </a:solidFill>
                <a:latin typeface="Times New Roman" panose="02020603050405020304" pitchFamily="18" charset="0"/>
              </a:rPr>
              <a:t>= </a:t>
            </a:r>
            <a:r>
              <a:rPr lang="en-US" b="1" dirty="0" smtClean="0">
                <a:solidFill>
                  <a:prstClr val="white"/>
                </a:solidFill>
                <a:latin typeface="Times New Roman" panose="02020603050405020304" pitchFamily="18" charset="0"/>
              </a:rPr>
              <a:t>0</a:t>
            </a:r>
            <a:endParaRPr lang="en-US" dirty="0"/>
          </a:p>
          <a:p>
            <a:r>
              <a:rPr lang="en-US" dirty="0" smtClean="0"/>
              <a:t>Thus, </a:t>
            </a:r>
            <a:r>
              <a:rPr lang="en-US" i="1" dirty="0" smtClean="0"/>
              <a:t>S</a:t>
            </a:r>
            <a:r>
              <a:rPr lang="en-US" dirty="0" smtClean="0"/>
              <a:t> is closed under vector addition and scalar multiplication </a:t>
            </a:r>
          </a:p>
          <a:p>
            <a:pPr lvl="1"/>
            <a:r>
              <a:rPr lang="en-US" dirty="0" smtClean="0"/>
              <a:t>Any subset of a vector space that is closed under vector addition</a:t>
            </a:r>
            <a:br>
              <a:rPr lang="en-US" dirty="0" smtClean="0"/>
            </a:br>
            <a:r>
              <a:rPr lang="en-US" dirty="0" smtClean="0"/>
              <a:t>and scalar multiplication is said to be a </a:t>
            </a:r>
            <a:r>
              <a:rPr lang="en-US" i="1" dirty="0" smtClean="0"/>
              <a:t>subspace </a:t>
            </a:r>
            <a:r>
              <a:rPr lang="en-US" dirty="0" smtClean="0"/>
              <a:t>of that vector space </a:t>
            </a:r>
            <a:endParaRPr lang="en-US" dirty="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3556743521"/>
              </p:ext>
            </p:extLst>
          </p:nvPr>
        </p:nvGraphicFramePr>
        <p:xfrm>
          <a:off x="3810000" y="2209800"/>
          <a:ext cx="1295400" cy="865188"/>
        </p:xfrm>
        <a:graphic>
          <a:graphicData uri="http://schemas.openxmlformats.org/presentationml/2006/ole">
            <mc:AlternateContent xmlns:mc="http://schemas.openxmlformats.org/markup-compatibility/2006">
              <mc:Choice xmlns:v="urn:schemas-microsoft-com:vml" Requires="v">
                <p:oleObj spid="_x0000_s147496" name="Equation" r:id="rId6" imgW="1091880" imgH="787320" progId="Equation.DSMT4">
                  <p:embed/>
                </p:oleObj>
              </mc:Choice>
              <mc:Fallback>
                <p:oleObj name="Equation" r:id="rId6" imgW="1091880" imgH="787320" progId="Equation.DSMT4">
                  <p:embed/>
                  <p:pic>
                    <p:nvPicPr>
                      <p:cNvPr id="0" name="Object 8"/>
                      <p:cNvPicPr>
                        <a:picLocks noChangeAspect="1" noChangeArrowheads="1"/>
                      </p:cNvPicPr>
                      <p:nvPr/>
                    </p:nvPicPr>
                    <p:blipFill>
                      <a:blip r:embed="rId7"/>
                      <a:srcRect/>
                      <a:stretch>
                        <a:fillRect/>
                      </a:stretch>
                    </p:blipFill>
                    <p:spPr bwMode="auto">
                      <a:xfrm>
                        <a:off x="3810000" y="2209800"/>
                        <a:ext cx="1295400" cy="865188"/>
                      </a:xfrm>
                      <a:prstGeom prst="rect">
                        <a:avLst/>
                      </a:prstGeom>
                      <a:noFill/>
                      <a:ln>
                        <a:noFill/>
                      </a:ln>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102770"/>
    </mc:Choice>
    <mc:Fallback>
      <p:transition spd="slow" advTm="10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entire vector space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Another </a:t>
            </a:r>
            <a:r>
              <a:rPr lang="en-US" dirty="0" smtClean="0"/>
              <a:t>subset of </a:t>
            </a:r>
            <a:r>
              <a:rPr lang="en-US" b="1" dirty="0" smtClean="0"/>
              <a:t>R</a:t>
            </a:r>
            <a:r>
              <a:rPr lang="en-US" baseline="30000" dirty="0" smtClean="0"/>
              <a:t>2</a:t>
            </a:r>
            <a:r>
              <a:rPr lang="en-US" dirty="0" smtClean="0"/>
              <a:t> is all of </a:t>
            </a:r>
            <a:r>
              <a:rPr lang="en-US" b="1" dirty="0"/>
              <a:t>R</a:t>
            </a:r>
            <a:r>
              <a:rPr lang="en-US" baseline="30000" dirty="0"/>
              <a:t>2</a:t>
            </a:r>
            <a:endParaRPr lang="en-US" dirty="0" smtClean="0"/>
          </a:p>
          <a:p>
            <a:pPr lvl="1"/>
            <a:r>
              <a:rPr lang="en-US" dirty="0" smtClean="0"/>
              <a:t>Given </a:t>
            </a:r>
            <a:r>
              <a:rPr lang="en-US" dirty="0" smtClean="0"/>
              <a:t>any vector space </a:t>
            </a:r>
            <a:r>
              <a:rPr lang="en-US" i="1" dirty="0" smtClean="0">
                <a:latin typeface="Script MT Bold" panose="03040602040607080904" pitchFamily="66" charset="0"/>
              </a:rPr>
              <a:t>V</a:t>
            </a:r>
            <a:r>
              <a:rPr lang="en-US" dirty="0" smtClean="0"/>
              <a:t>, we call both {0} and </a:t>
            </a:r>
            <a:r>
              <a:rPr lang="en-US" i="1" dirty="0">
                <a:latin typeface="Script MT Bold" panose="03040602040607080904" pitchFamily="66" charset="0"/>
              </a:rPr>
              <a:t>V</a:t>
            </a:r>
            <a:r>
              <a:rPr lang="en-US" dirty="0" smtClean="0"/>
              <a:t> the trivial</a:t>
            </a:r>
            <a:br>
              <a:rPr lang="en-US" dirty="0" smtClean="0"/>
            </a:br>
            <a:r>
              <a:rPr lang="en-US" dirty="0" smtClean="0"/>
              <a:t>subspaces of </a:t>
            </a:r>
            <a:r>
              <a:rPr lang="en-US" i="1" dirty="0">
                <a:latin typeface="Script MT Bold" panose="03040602040607080904" pitchFamily="66" charset="0"/>
              </a:rPr>
              <a:t>V</a:t>
            </a:r>
            <a:r>
              <a:rPr lang="en-US" dirty="0" smtClean="0"/>
              <a:t> </a:t>
            </a: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8287924"/>
      </p:ext>
    </p:extLst>
  </p:cSld>
  <p:clrMapOvr>
    <a:masterClrMapping/>
  </p:clrMapOvr>
  <mc:AlternateContent xmlns:mc="http://schemas.openxmlformats.org/markup-compatibility/2006">
    <mc:Choice xmlns:p14="http://schemas.microsoft.com/office/powerpoint/2010/main" Requires="p14">
      <p:transition spd="slow" p14:dur="2000" advTm="40333"/>
    </mc:Choice>
    <mc:Fallback>
      <p:transition spd="slow" advTm="4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empty set</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The empty set is a subset of</a:t>
            </a:r>
            <a:r>
              <a:rPr lang="en-US" dirty="0" smtClean="0"/>
              <a:t> </a:t>
            </a:r>
            <a:r>
              <a:rPr lang="en-US" b="1" dirty="0"/>
              <a:t>R</a:t>
            </a:r>
            <a:r>
              <a:rPr lang="en-US" baseline="30000" dirty="0"/>
              <a:t>2</a:t>
            </a:r>
            <a:endParaRPr lang="en-US" dirty="0" smtClean="0"/>
          </a:p>
          <a:p>
            <a:pPr lvl="1"/>
            <a:r>
              <a:rPr lang="en-US" dirty="0" smtClean="0"/>
              <a:t>Is it a subspace?</a:t>
            </a:r>
          </a:p>
          <a:p>
            <a:pPr lvl="1"/>
            <a:endParaRPr lang="en-US" dirty="0"/>
          </a:p>
          <a:p>
            <a:r>
              <a:rPr lang="en-US" dirty="0" smtClean="0"/>
              <a:t>Recall that for a set to be a vector space,</a:t>
            </a:r>
            <a:br>
              <a:rPr lang="en-US" dirty="0" smtClean="0"/>
            </a:br>
            <a:r>
              <a:rPr lang="en-US" dirty="0" smtClean="0"/>
              <a:t>	it must have a zero vector</a:t>
            </a:r>
          </a:p>
          <a:p>
            <a:pPr lvl="1"/>
            <a:r>
              <a:rPr lang="en-US" dirty="0" smtClean="0"/>
              <a:t>The empty set does not have a zero vector,</a:t>
            </a:r>
          </a:p>
          <a:p>
            <a:pPr marL="457200" lvl="1" indent="0">
              <a:buNone/>
            </a:pPr>
            <a:r>
              <a:rPr lang="en-US" dirty="0" smtClean="0"/>
              <a:t>	      thus, it is not a subspace</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79626542"/>
      </p:ext>
    </p:extLst>
  </p:cSld>
  <p:clrMapOvr>
    <a:masterClrMapping/>
  </p:clrMapOvr>
  <mc:AlternateContent xmlns:mc="http://schemas.openxmlformats.org/markup-compatibility/2006">
    <mc:Choice xmlns:p14="http://schemas.microsoft.com/office/powerpoint/2010/main" Requires="p14">
      <p:transition spd="slow" p14:dur="2000" advTm="56326"/>
    </mc:Choice>
    <mc:Fallback>
      <p:transition spd="slow" advTm="56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 subset a subspace?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a:t>
            </a:r>
            <a:r>
              <a:rPr lang="en-US" dirty="0" smtClean="0"/>
              <a:t> subset </a:t>
            </a:r>
            <a:r>
              <a:rPr lang="en-US" i="1" dirty="0" smtClean="0">
                <a:latin typeface="Times New Roman" panose="02020603050405020304" pitchFamily="18" charset="0"/>
              </a:rPr>
              <a:t>S</a:t>
            </a:r>
            <a:r>
              <a:rPr lang="en-US" dirty="0" smtClean="0"/>
              <a:t> of a vector </a:t>
            </a:r>
            <a:r>
              <a:rPr lang="en-US" dirty="0" smtClean="0"/>
              <a:t>space </a:t>
            </a:r>
            <a:r>
              <a:rPr lang="en-US" i="1" dirty="0" smtClean="0">
                <a:latin typeface="Script MT Bold" panose="03040602040607080904" pitchFamily="66" charset="0"/>
              </a:rPr>
              <a:t>V</a:t>
            </a:r>
            <a:r>
              <a:rPr lang="en-US" dirty="0" smtClean="0"/>
              <a:t> is itself a vector space if:</a:t>
            </a:r>
          </a:p>
          <a:p>
            <a:pPr lvl="1"/>
            <a:r>
              <a:rPr lang="en-US" dirty="0" smtClean="0"/>
              <a:t>The sum of any two vectors in </a:t>
            </a:r>
            <a:r>
              <a:rPr lang="en-US" i="1" dirty="0">
                <a:latin typeface="Times New Roman" panose="02020603050405020304" pitchFamily="18" charset="0"/>
              </a:rPr>
              <a:t>S</a:t>
            </a:r>
            <a:r>
              <a:rPr lang="en-US" dirty="0" smtClean="0"/>
              <a:t> is again a vector in </a:t>
            </a:r>
            <a:r>
              <a:rPr lang="en-US" i="1" dirty="0">
                <a:latin typeface="Times New Roman" panose="02020603050405020304" pitchFamily="18" charset="0"/>
              </a:rPr>
              <a:t>S</a:t>
            </a:r>
            <a:endParaRPr lang="en-US" dirty="0" smtClean="0"/>
          </a:p>
          <a:p>
            <a:pPr lvl="1"/>
            <a:r>
              <a:rPr lang="en-US" dirty="0" smtClean="0"/>
              <a:t>All scalar multiples of a vector in </a:t>
            </a:r>
            <a:r>
              <a:rPr lang="en-US" i="1" dirty="0">
                <a:latin typeface="Times New Roman" panose="02020603050405020304" pitchFamily="18" charset="0"/>
              </a:rPr>
              <a:t>S</a:t>
            </a:r>
            <a:r>
              <a:rPr lang="en-US" dirty="0" smtClean="0"/>
              <a:t> </a:t>
            </a:r>
            <a:r>
              <a:rPr lang="en-US" dirty="0" smtClean="0"/>
              <a:t>must </a:t>
            </a:r>
            <a:r>
              <a:rPr lang="en-US" dirty="0" smtClean="0"/>
              <a:t>again be vectors in </a:t>
            </a:r>
            <a:r>
              <a:rPr lang="en-US" i="1" dirty="0">
                <a:latin typeface="Times New Roman" panose="02020603050405020304" pitchFamily="18" charset="0"/>
              </a:rPr>
              <a:t>S</a:t>
            </a:r>
            <a:endParaRPr lang="en-US" dirty="0" smtClean="0"/>
          </a:p>
          <a:p>
            <a:pPr lvl="1"/>
            <a:endParaRPr lang="en-US" dirty="0"/>
          </a:p>
          <a:p>
            <a:r>
              <a:rPr lang="en-US" dirty="0" smtClean="0"/>
              <a:t>In this case, </a:t>
            </a:r>
            <a:r>
              <a:rPr lang="en-US" i="1" dirty="0" smtClean="0">
                <a:latin typeface="Times New Roman" panose="02020603050405020304" pitchFamily="18" charset="0"/>
              </a:rPr>
              <a:t>S</a:t>
            </a:r>
            <a:r>
              <a:rPr lang="en-US" dirty="0" smtClean="0"/>
              <a:t> is a vector space</a:t>
            </a:r>
          </a:p>
          <a:p>
            <a:pPr lvl="1"/>
            <a:r>
              <a:rPr lang="en-US" dirty="0" smtClean="0"/>
              <a:t>Because it is a subset of the vector </a:t>
            </a:r>
            <a:r>
              <a:rPr lang="en-US" dirty="0"/>
              <a:t>space </a:t>
            </a:r>
            <a:r>
              <a:rPr lang="en-US" i="1" dirty="0">
                <a:latin typeface="Script MT Bold" panose="03040602040607080904" pitchFamily="66" charset="0"/>
              </a:rPr>
              <a:t>V</a:t>
            </a:r>
            <a:r>
              <a:rPr lang="en-US" dirty="0"/>
              <a:t> </a:t>
            </a:r>
            <a:r>
              <a:rPr lang="en-US" dirty="0" smtClean="0"/>
              <a:t>,</a:t>
            </a:r>
          </a:p>
          <a:p>
            <a:pPr marL="457200" lvl="1" indent="0">
              <a:buNone/>
            </a:pPr>
            <a:r>
              <a:rPr lang="en-US" dirty="0"/>
              <a:t>	</a:t>
            </a:r>
            <a:r>
              <a:rPr lang="en-US" dirty="0" smtClean="0"/>
              <a:t>it is called </a:t>
            </a:r>
            <a:r>
              <a:rPr lang="en-US" dirty="0"/>
              <a:t>a </a:t>
            </a:r>
            <a:r>
              <a:rPr lang="en-US" dirty="0" smtClean="0"/>
              <a:t>subspace of the </a:t>
            </a:r>
            <a:r>
              <a:rPr lang="en-US" dirty="0"/>
              <a:t>vector space </a:t>
            </a:r>
            <a:r>
              <a:rPr lang="en-US" i="1" dirty="0">
                <a:latin typeface="Script MT Bold" panose="03040602040607080904" pitchFamily="66" charset="0"/>
              </a:rPr>
              <a:t>V</a:t>
            </a:r>
            <a:r>
              <a:rPr lang="en-US" dirty="0"/>
              <a:t> </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21539815"/>
      </p:ext>
    </p:extLst>
  </p:cSld>
  <p:clrMapOvr>
    <a:masterClrMapping/>
  </p:clrMapOvr>
  <mc:AlternateContent xmlns:mc="http://schemas.openxmlformats.org/markup-compatibility/2006">
    <mc:Choice xmlns:p14="http://schemas.microsoft.com/office/powerpoint/2010/main" Requires="p14">
      <p:transition spd="slow" p14:dur="2000" advTm="129595"/>
    </mc:Choice>
    <mc:Fallback>
      <p:transition spd="slow" advTm="12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 subset a subspace?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Consider the vector space of all polynomials with</a:t>
            </a:r>
            <a:br>
              <a:rPr lang="en-US" dirty="0" smtClean="0"/>
            </a:br>
            <a:r>
              <a:rPr lang="en-US" dirty="0" smtClean="0"/>
              <a:t>real coefficients: </a:t>
            </a:r>
            <a:r>
              <a:rPr lang="en-US" b="1" dirty="0" smtClean="0">
                <a:latin typeface="Times New Roman" panose="02020603050405020304" pitchFamily="18" charset="0"/>
              </a:rPr>
              <a:t>R</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a:latin typeface="Times New Roman" panose="02020603050405020304" pitchFamily="18" charset="0"/>
              </a:rPr>
              <a:t>]</a:t>
            </a:r>
          </a:p>
          <a:p>
            <a:pPr lvl="1"/>
            <a:r>
              <a:rPr lang="en-US" dirty="0" smtClean="0"/>
              <a:t>Previously, we described how this is a vector space</a:t>
            </a:r>
          </a:p>
          <a:p>
            <a:pPr lvl="1"/>
            <a:endParaRPr lang="en-US" dirty="0"/>
          </a:p>
          <a:p>
            <a:r>
              <a:rPr lang="en-US" dirty="0" smtClean="0"/>
              <a:t>Consider the subset </a:t>
            </a:r>
            <a:r>
              <a:rPr lang="en-US" i="1" dirty="0" smtClean="0">
                <a:latin typeface="Times New Roman" panose="02020603050405020304" pitchFamily="18" charset="0"/>
              </a:rPr>
              <a:t>S</a:t>
            </a:r>
            <a:r>
              <a:rPr lang="en-US" baseline="-25000" dirty="0" smtClean="0">
                <a:latin typeface="Times New Roman" panose="02020603050405020304" pitchFamily="18" charset="0"/>
              </a:rPr>
              <a:t>5</a:t>
            </a:r>
            <a:r>
              <a:rPr lang="en-US" dirty="0" smtClean="0"/>
              <a:t> of all polynomials of degree less than</a:t>
            </a:r>
            <a:br>
              <a:rPr lang="en-US" dirty="0" smtClean="0"/>
            </a:br>
            <a:r>
              <a:rPr lang="en-US" dirty="0" smtClean="0"/>
              <a:t>or equal to 5</a:t>
            </a:r>
          </a:p>
          <a:p>
            <a:pPr lvl="1"/>
            <a:r>
              <a:rPr lang="en-US" dirty="0" smtClean="0"/>
              <a:t>Multiplying a polynomial of degree less than or equal to 5 by </a:t>
            </a:r>
            <a:r>
              <a:rPr lang="en-US" i="1" dirty="0" smtClean="0">
                <a:latin typeface="Symbol" panose="05050102010706020507" pitchFamily="18" charset="2"/>
              </a:rPr>
              <a:t>a</a:t>
            </a:r>
            <a:r>
              <a:rPr lang="en-US" dirty="0" smtClean="0"/>
              <a:t/>
            </a:r>
            <a:br>
              <a:rPr lang="en-US" dirty="0" smtClean="0"/>
            </a:br>
            <a:r>
              <a:rPr lang="en-US" dirty="0" smtClean="0"/>
              <a:t>     must result in a polynomial of degree less than or equal to 5</a:t>
            </a:r>
          </a:p>
          <a:p>
            <a:pPr lvl="1"/>
            <a:r>
              <a:rPr lang="en-US" dirty="0" smtClean="0"/>
              <a:t>Adding two polynomials </a:t>
            </a:r>
            <a:r>
              <a:rPr lang="en-US" dirty="0"/>
              <a:t>of degree less than or equal to </a:t>
            </a:r>
            <a:r>
              <a:rPr lang="en-US" dirty="0" smtClean="0"/>
              <a:t>5</a:t>
            </a:r>
            <a:r>
              <a:rPr lang="en-US" dirty="0"/>
              <a:t/>
            </a:r>
            <a:br>
              <a:rPr lang="en-US" dirty="0"/>
            </a:br>
            <a:r>
              <a:rPr lang="en-US" dirty="0"/>
              <a:t>     must result in a polynomial of degree less than or equal to </a:t>
            </a:r>
            <a:r>
              <a:rPr lang="en-US" dirty="0" smtClean="0"/>
              <a:t>5</a:t>
            </a:r>
          </a:p>
          <a:p>
            <a:r>
              <a:rPr lang="en-US" dirty="0" smtClean="0"/>
              <a:t>Therefore, </a:t>
            </a:r>
            <a:r>
              <a:rPr lang="en-US" i="1" dirty="0" smtClean="0"/>
              <a:t>S</a:t>
            </a:r>
            <a:r>
              <a:rPr lang="en-US" baseline="-25000" dirty="0" smtClean="0"/>
              <a:t>5</a:t>
            </a:r>
            <a:r>
              <a:rPr lang="en-US" dirty="0" smtClean="0"/>
              <a:t> must be a vector space,</a:t>
            </a:r>
          </a:p>
          <a:p>
            <a:pPr marL="0" indent="0">
              <a:buNone/>
            </a:pPr>
            <a:r>
              <a:rPr lang="en-US" dirty="0"/>
              <a:t>	</a:t>
            </a:r>
            <a:r>
              <a:rPr lang="en-US" dirty="0" smtClean="0"/>
              <a:t>thus, it is a subspace of </a:t>
            </a:r>
            <a:r>
              <a:rPr lang="en-US" b="1" dirty="0" smtClean="0">
                <a:latin typeface="Times New Roman" panose="02020603050405020304" pitchFamily="18" charset="0"/>
              </a:rPr>
              <a:t>R</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5695768"/>
      </p:ext>
    </p:extLst>
  </p:cSld>
  <p:clrMapOvr>
    <a:masterClrMapping/>
  </p:clrMapOvr>
  <mc:AlternateContent xmlns:mc="http://schemas.openxmlformats.org/markup-compatibility/2006">
    <mc:Choice xmlns:p14="http://schemas.microsoft.com/office/powerpoint/2010/main" Requires="p14">
      <p:transition spd="slow" p14:dur="2000" advTm="151737"/>
    </mc:Choice>
    <mc:Fallback>
      <p:transition spd="slow" advTm="15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In </a:t>
            </a:r>
            <a:r>
              <a:rPr lang="en-US" b="1" dirty="0" smtClean="0"/>
              <a:t>R</a:t>
            </a:r>
            <a:r>
              <a:rPr lang="en-US" baseline="30000" dirty="0" smtClean="0"/>
              <a:t>2</a:t>
            </a:r>
            <a:r>
              <a:rPr lang="en-US" dirty="0" smtClean="0"/>
              <a:t>, consider all scalar multiples of </a:t>
            </a:r>
          </a:p>
          <a:p>
            <a:pPr marL="0" indent="0" algn="ctr">
              <a:buNone/>
            </a:pPr>
            <a:endParaRPr lang="en-US" dirty="0" smtClean="0"/>
          </a:p>
          <a:p>
            <a:pPr lvl="1"/>
            <a:endParaRPr lang="en-US" dirty="0" smtClean="0"/>
          </a:p>
          <a:p>
            <a:pPr lvl="1"/>
            <a:endParaRPr lang="en-US" dirty="0"/>
          </a:p>
          <a:p>
            <a:pPr lvl="1"/>
            <a:r>
              <a:rPr lang="en-US" dirty="0" smtClean="0"/>
              <a:t>This is a line in </a:t>
            </a:r>
            <a:r>
              <a:rPr lang="en-US" dirty="0" smtClean="0"/>
              <a:t>2-space</a:t>
            </a:r>
            <a:br>
              <a:rPr lang="en-US" dirty="0" smtClean="0"/>
            </a:br>
            <a:r>
              <a:rPr lang="en-US" dirty="0" smtClean="0"/>
              <a:t>passing through the origin</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790820154"/>
              </p:ext>
            </p:extLst>
          </p:nvPr>
        </p:nvGraphicFramePr>
        <p:xfrm>
          <a:off x="4202113" y="2084388"/>
          <a:ext cx="965200" cy="809625"/>
        </p:xfrm>
        <a:graphic>
          <a:graphicData uri="http://schemas.openxmlformats.org/presentationml/2006/ole">
            <mc:AlternateContent xmlns:mc="http://schemas.openxmlformats.org/markup-compatibility/2006">
              <mc:Choice xmlns:v="urn:schemas-microsoft-com:vml" Requires="v">
                <p:oleObj spid="_x0000_s178192" name="Equation" r:id="rId6" imgW="812520" imgH="736560" progId="Equation.DSMT4">
                  <p:embed/>
                </p:oleObj>
              </mc:Choice>
              <mc:Fallback>
                <p:oleObj name="Equation" r:id="rId6" imgW="812520" imgH="736560" progId="Equation.DSMT4">
                  <p:embed/>
                  <p:pic>
                    <p:nvPicPr>
                      <p:cNvPr id="0" name="Object 15"/>
                      <p:cNvPicPr>
                        <a:picLocks noChangeAspect="1" noChangeArrowheads="1"/>
                      </p:cNvPicPr>
                      <p:nvPr/>
                    </p:nvPicPr>
                    <p:blipFill>
                      <a:blip r:embed="rId7"/>
                      <a:srcRect/>
                      <a:stretch>
                        <a:fillRect/>
                      </a:stretch>
                    </p:blipFill>
                    <p:spPr bwMode="auto">
                      <a:xfrm>
                        <a:off x="4202113" y="2084388"/>
                        <a:ext cx="965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3" descr="C:\Users\Douglas\Desktop\v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2494" y="3200400"/>
            <a:ext cx="3314706" cy="331013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89651606"/>
      </p:ext>
    </p:extLst>
  </p:cSld>
  <p:clrMapOvr>
    <a:masterClrMapping/>
  </p:clrMapOvr>
  <mc:AlternateContent xmlns:mc="http://schemas.openxmlformats.org/markup-compatibility/2006">
    <mc:Choice xmlns:p14="http://schemas.microsoft.com/office/powerpoint/2010/main" Requires="p14">
      <p:transition spd="slow" p14:dur="2000" advTm="26509"/>
    </mc:Choice>
    <mc:Fallback>
      <p:transition spd="slow" advTm="2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is such a vector</a:t>
            </a:r>
          </a:p>
          <a:p>
            <a:endParaRPr lang="en-US" dirty="0"/>
          </a:p>
          <a:p>
            <a:pPr lvl="1"/>
            <a:r>
              <a:rPr lang="en-US" dirty="0" smtClean="0"/>
              <a:t>We see that                     , so </a:t>
            </a:r>
          </a:p>
          <a:p>
            <a:pPr marL="457200" lvl="1" indent="0">
              <a:buNone/>
            </a:pPr>
            <a:endParaRPr lang="en-US" dirty="0"/>
          </a:p>
          <a:p>
            <a:pPr lvl="1"/>
            <a:r>
              <a:rPr lang="en-US" dirty="0" smtClean="0"/>
              <a:t>Now, if</a:t>
            </a:r>
            <a:br>
              <a:rPr lang="en-US" dirty="0" smtClean="0"/>
            </a:br>
            <a:r>
              <a:rPr lang="en-US" dirty="0" smtClean="0"/>
              <a:t>	note that  </a:t>
            </a:r>
            <a:endParaRPr lang="en-US" dirty="0" smtClean="0"/>
          </a:p>
        </p:txBody>
      </p:sp>
      <p:sp>
        <p:nvSpPr>
          <p:cNvPr id="4" name="Footer Placeholder 3"/>
          <p:cNvSpPr>
            <a:spLocks noGrp="1"/>
          </p:cNvSpPr>
          <p:nvPr>
            <p:ph type="ftr" sz="quarter" idx="11"/>
          </p:nvPr>
        </p:nvSpPr>
        <p:spPr/>
        <p:txBody>
          <a:bodyPr/>
          <a:lstStyle/>
          <a:p>
            <a:r>
              <a:rPr lang="en-CA" smtClean="0"/>
              <a:t>When is a subset a subspace?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pic>
        <p:nvPicPr>
          <p:cNvPr id="178179" name="Picture 3"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494" y="3200400"/>
            <a:ext cx="3314706" cy="3310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p:cNvGraphicFramePr>
            <a:graphicFrameLocks noChangeAspect="1"/>
          </p:cNvGraphicFramePr>
          <p:nvPr>
            <p:extLst>
              <p:ext uri="{D42A27DB-BD31-4B8C-83A1-F6EECF244321}">
                <p14:modId xmlns:p14="http://schemas.microsoft.com/office/powerpoint/2010/main" val="423351330"/>
              </p:ext>
            </p:extLst>
          </p:nvPr>
        </p:nvGraphicFramePr>
        <p:xfrm>
          <a:off x="2438400" y="1449388"/>
          <a:ext cx="965200" cy="809625"/>
        </p:xfrm>
        <a:graphic>
          <a:graphicData uri="http://schemas.openxmlformats.org/presentationml/2006/ole">
            <mc:AlternateContent xmlns:mc="http://schemas.openxmlformats.org/markup-compatibility/2006">
              <mc:Choice xmlns:v="urn:schemas-microsoft-com:vml" Requires="v">
                <p:oleObj spid="_x0000_s180266" name="Equation" r:id="rId7" imgW="812520" imgH="736560" progId="Equation.DSMT4">
                  <p:embed/>
                </p:oleObj>
              </mc:Choice>
              <mc:Fallback>
                <p:oleObj name="Equation" r:id="rId7" imgW="812520" imgH="736560" progId="Equation.DSMT4">
                  <p:embed/>
                  <p:pic>
                    <p:nvPicPr>
                      <p:cNvPr id="0" name=""/>
                      <p:cNvPicPr>
                        <a:picLocks noChangeAspect="1" noChangeArrowheads="1"/>
                      </p:cNvPicPr>
                      <p:nvPr/>
                    </p:nvPicPr>
                    <p:blipFill>
                      <a:blip r:embed="rId8"/>
                      <a:srcRect/>
                      <a:stretch>
                        <a:fillRect/>
                      </a:stretch>
                    </p:blipFill>
                    <p:spPr bwMode="auto">
                      <a:xfrm>
                        <a:off x="2438400" y="1449388"/>
                        <a:ext cx="965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52925514"/>
              </p:ext>
            </p:extLst>
          </p:nvPr>
        </p:nvGraphicFramePr>
        <p:xfrm>
          <a:off x="2703513" y="2281238"/>
          <a:ext cx="1038225" cy="735012"/>
        </p:xfrm>
        <a:graphic>
          <a:graphicData uri="http://schemas.openxmlformats.org/presentationml/2006/ole">
            <mc:AlternateContent xmlns:mc="http://schemas.openxmlformats.org/markup-compatibility/2006">
              <mc:Choice xmlns:v="urn:schemas-microsoft-com:vml" Requires="v">
                <p:oleObj spid="_x0000_s180267" name="Equation" r:id="rId9" imgW="965160" imgH="736560" progId="Equation.DSMT4">
                  <p:embed/>
                </p:oleObj>
              </mc:Choice>
              <mc:Fallback>
                <p:oleObj name="Equation" r:id="rId9" imgW="965160" imgH="736560" progId="Equation.DSMT4">
                  <p:embed/>
                  <p:pic>
                    <p:nvPicPr>
                      <p:cNvPr id="0" name=""/>
                      <p:cNvPicPr>
                        <a:picLocks noChangeAspect="1" noChangeArrowheads="1"/>
                      </p:cNvPicPr>
                      <p:nvPr/>
                    </p:nvPicPr>
                    <p:blipFill>
                      <a:blip r:embed="rId10"/>
                      <a:srcRect/>
                      <a:stretch>
                        <a:fillRect/>
                      </a:stretch>
                    </p:blipFill>
                    <p:spPr bwMode="auto">
                      <a:xfrm>
                        <a:off x="2703513" y="2281238"/>
                        <a:ext cx="10382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79418915"/>
              </p:ext>
            </p:extLst>
          </p:nvPr>
        </p:nvGraphicFramePr>
        <p:xfrm>
          <a:off x="4294187" y="2546902"/>
          <a:ext cx="887413" cy="209550"/>
        </p:xfrm>
        <a:graphic>
          <a:graphicData uri="http://schemas.openxmlformats.org/presentationml/2006/ole">
            <mc:AlternateContent xmlns:mc="http://schemas.openxmlformats.org/markup-compatibility/2006">
              <mc:Choice xmlns:v="urn:schemas-microsoft-com:vml" Requires="v">
                <p:oleObj spid="_x0000_s180268" name="Equation" r:id="rId11" imgW="749160" imgH="190440" progId="Equation.DSMT4">
                  <p:embed/>
                </p:oleObj>
              </mc:Choice>
              <mc:Fallback>
                <p:oleObj name="Equation" r:id="rId11" imgW="749160" imgH="190440" progId="Equation.DSMT4">
                  <p:embed/>
                  <p:pic>
                    <p:nvPicPr>
                      <p:cNvPr id="0" name=""/>
                      <p:cNvPicPr>
                        <a:picLocks noChangeAspect="1" noChangeArrowheads="1"/>
                      </p:cNvPicPr>
                      <p:nvPr/>
                    </p:nvPicPr>
                    <p:blipFill>
                      <a:blip r:embed="rId12"/>
                      <a:srcRect/>
                      <a:stretch>
                        <a:fillRect/>
                      </a:stretch>
                    </p:blipFill>
                    <p:spPr bwMode="auto">
                      <a:xfrm>
                        <a:off x="4294187" y="2546902"/>
                        <a:ext cx="8874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2261993"/>
              </p:ext>
            </p:extLst>
          </p:nvPr>
        </p:nvGraphicFramePr>
        <p:xfrm>
          <a:off x="2581922" y="3522956"/>
          <a:ext cx="2692400" cy="419100"/>
        </p:xfrm>
        <a:graphic>
          <a:graphicData uri="http://schemas.openxmlformats.org/presentationml/2006/ole">
            <mc:AlternateContent xmlns:mc="http://schemas.openxmlformats.org/markup-compatibility/2006">
              <mc:Choice xmlns:v="urn:schemas-microsoft-com:vml" Requires="v">
                <p:oleObj spid="_x0000_s180269" name="Equation" r:id="rId13" imgW="2273040" imgH="380880" progId="Equation.DSMT4">
                  <p:embed/>
                </p:oleObj>
              </mc:Choice>
              <mc:Fallback>
                <p:oleObj name="Equation" r:id="rId13" imgW="2273040" imgH="380880" progId="Equation.DSMT4">
                  <p:embed/>
                  <p:pic>
                    <p:nvPicPr>
                      <p:cNvPr id="0" name=""/>
                      <p:cNvPicPr>
                        <a:picLocks noChangeAspect="1" noChangeArrowheads="1"/>
                      </p:cNvPicPr>
                      <p:nvPr/>
                    </p:nvPicPr>
                    <p:blipFill>
                      <a:blip r:embed="rId14"/>
                      <a:srcRect/>
                      <a:stretch>
                        <a:fillRect/>
                      </a:stretch>
                    </p:blipFill>
                    <p:spPr bwMode="auto">
                      <a:xfrm>
                        <a:off x="2581922" y="3522956"/>
                        <a:ext cx="2692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775537631"/>
              </p:ext>
            </p:extLst>
          </p:nvPr>
        </p:nvGraphicFramePr>
        <p:xfrm>
          <a:off x="2133600" y="3312112"/>
          <a:ext cx="889000" cy="209550"/>
        </p:xfrm>
        <a:graphic>
          <a:graphicData uri="http://schemas.openxmlformats.org/presentationml/2006/ole">
            <mc:AlternateContent xmlns:mc="http://schemas.openxmlformats.org/markup-compatibility/2006">
              <mc:Choice xmlns:v="urn:schemas-microsoft-com:vml" Requires="v">
                <p:oleObj spid="_x0000_s180270" name="Equation" r:id="rId15" imgW="749160" imgH="190440" progId="Equation.DSMT4">
                  <p:embed/>
                </p:oleObj>
              </mc:Choice>
              <mc:Fallback>
                <p:oleObj name="Equation" r:id="rId15" imgW="749160" imgH="190440" progId="Equation.DSMT4">
                  <p:embed/>
                  <p:pic>
                    <p:nvPicPr>
                      <p:cNvPr id="0" name=""/>
                      <p:cNvPicPr>
                        <a:picLocks noChangeAspect="1" noChangeArrowheads="1"/>
                      </p:cNvPicPr>
                      <p:nvPr/>
                    </p:nvPicPr>
                    <p:blipFill>
                      <a:blip r:embed="rId16"/>
                      <a:srcRect/>
                      <a:stretch>
                        <a:fillRect/>
                      </a:stretch>
                    </p:blipFill>
                    <p:spPr bwMode="auto">
                      <a:xfrm>
                        <a:off x="2133600" y="3312112"/>
                        <a:ext cx="889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52927066"/>
      </p:ext>
    </p:extLst>
  </p:cSld>
  <p:clrMapOvr>
    <a:masterClrMapping/>
  </p:clrMapOvr>
  <mc:AlternateContent xmlns:mc="http://schemas.openxmlformats.org/markup-compatibility/2006">
    <mc:Choice xmlns:p14="http://schemas.microsoft.com/office/powerpoint/2010/main" Requires="p14">
      <p:transition spd="slow" p14:dur="2000" advTm="65898"/>
    </mc:Choice>
    <mc:Fallback>
      <p:transition spd="slow" advTm="6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18.3|13.5|32.6"/>
</p:tagLst>
</file>

<file path=ppt/tags/tag10.xml><?xml version="1.0" encoding="utf-8"?>
<p:tagLst xmlns:a="http://schemas.openxmlformats.org/drawingml/2006/main" xmlns:r="http://schemas.openxmlformats.org/officeDocument/2006/relationships" xmlns:p="http://schemas.openxmlformats.org/presentationml/2006/main">
  <p:tag name="TIMING" val="|21.4|20.4|32.1|9.6"/>
</p:tagLst>
</file>

<file path=ppt/tags/tag11.xml><?xml version="1.0" encoding="utf-8"?>
<p:tagLst xmlns:a="http://schemas.openxmlformats.org/drawingml/2006/main" xmlns:r="http://schemas.openxmlformats.org/officeDocument/2006/relationships" xmlns:p="http://schemas.openxmlformats.org/presentationml/2006/main">
  <p:tag name="TIMING" val="|20.4|12.7|8.9|10.3"/>
</p:tagLst>
</file>

<file path=ppt/tags/tag12.xml><?xml version="1.0" encoding="utf-8"?>
<p:tagLst xmlns:a="http://schemas.openxmlformats.org/drawingml/2006/main" xmlns:r="http://schemas.openxmlformats.org/officeDocument/2006/relationships" xmlns:p="http://schemas.openxmlformats.org/presentationml/2006/main">
  <p:tag name="TIMING" val="|29.5|14.5|17.9|18.2"/>
</p:tagLst>
</file>

<file path=ppt/tags/tag13.xml><?xml version="1.0" encoding="utf-8"?>
<p:tagLst xmlns:a="http://schemas.openxmlformats.org/drawingml/2006/main" xmlns:r="http://schemas.openxmlformats.org/officeDocument/2006/relationships" xmlns:p="http://schemas.openxmlformats.org/presentationml/2006/main">
  <p:tag name="TIMING" val="|15.8|19.7|28.4|6.4|21.5"/>
</p:tagLst>
</file>

<file path=ppt/tags/tag14.xml><?xml version="1.0" encoding="utf-8"?>
<p:tagLst xmlns:a="http://schemas.openxmlformats.org/drawingml/2006/main" xmlns:r="http://schemas.openxmlformats.org/officeDocument/2006/relationships" xmlns:p="http://schemas.openxmlformats.org/presentationml/2006/main">
  <p:tag name="TIMING" val="|14.6|14.5"/>
</p:tagLst>
</file>

<file path=ppt/tags/tag15.xml><?xml version="1.0" encoding="utf-8"?>
<p:tagLst xmlns:a="http://schemas.openxmlformats.org/drawingml/2006/main" xmlns:r="http://schemas.openxmlformats.org/officeDocument/2006/relationships" xmlns:p="http://schemas.openxmlformats.org/presentationml/2006/main">
  <p:tag name="TIMING" val="|13.2|3.4|33.1|3.8|25|5.9"/>
</p:tagLst>
</file>

<file path=ppt/tags/tag16.xml><?xml version="1.0" encoding="utf-8"?>
<p:tagLst xmlns:a="http://schemas.openxmlformats.org/drawingml/2006/main" xmlns:r="http://schemas.openxmlformats.org/officeDocument/2006/relationships" xmlns:p="http://schemas.openxmlformats.org/presentationml/2006/main">
  <p:tag name="TIMING" val="|47.2"/>
</p:tagLst>
</file>

<file path=ppt/tags/tag17.xml><?xml version="1.0" encoding="utf-8"?>
<p:tagLst xmlns:a="http://schemas.openxmlformats.org/drawingml/2006/main" xmlns:r="http://schemas.openxmlformats.org/officeDocument/2006/relationships" xmlns:p="http://schemas.openxmlformats.org/presentationml/2006/main">
  <p:tag name="TIMING" val="|37.4|15|12.7|12|18.7|13.5|10.6"/>
</p:tagLst>
</file>

<file path=ppt/tags/tag18.xml><?xml version="1.0" encoding="utf-8"?>
<p:tagLst xmlns:a="http://schemas.openxmlformats.org/drawingml/2006/main" xmlns:r="http://schemas.openxmlformats.org/officeDocument/2006/relationships" xmlns:p="http://schemas.openxmlformats.org/presentationml/2006/main">
  <p:tag name="TIMING" val="|16.5|17.7"/>
</p:tagLst>
</file>

<file path=ppt/tags/tag19.xml><?xml version="1.0" encoding="utf-8"?>
<p:tagLst xmlns:a="http://schemas.openxmlformats.org/drawingml/2006/main" xmlns:r="http://schemas.openxmlformats.org/officeDocument/2006/relationships" xmlns:p="http://schemas.openxmlformats.org/presentationml/2006/main">
  <p:tag name="TIMING" val="|12.7|11.1|29.6|29.1"/>
</p:tagLst>
</file>

<file path=ppt/tags/tag2.xml><?xml version="1.0" encoding="utf-8"?>
<p:tagLst xmlns:a="http://schemas.openxmlformats.org/drawingml/2006/main" xmlns:r="http://schemas.openxmlformats.org/officeDocument/2006/relationships" xmlns:p="http://schemas.openxmlformats.org/presentationml/2006/main">
  <p:tag name="TIMING" val="|21.4|20.4|32.1|9.6"/>
</p:tagLst>
</file>

<file path=ppt/tags/tag3.xml><?xml version="1.0" encoding="utf-8"?>
<p:tagLst xmlns:a="http://schemas.openxmlformats.org/drawingml/2006/main" xmlns:r="http://schemas.openxmlformats.org/officeDocument/2006/relationships" xmlns:p="http://schemas.openxmlformats.org/presentationml/2006/main">
  <p:tag name="TIMING" val="|12.8|21.5"/>
</p:tagLst>
</file>

<file path=ppt/tags/tag4.xml><?xml version="1.0" encoding="utf-8"?>
<p:tagLst xmlns:a="http://schemas.openxmlformats.org/drawingml/2006/main" xmlns:r="http://schemas.openxmlformats.org/officeDocument/2006/relationships" xmlns:p="http://schemas.openxmlformats.org/presentationml/2006/main">
  <p:tag name="TIMING" val="|27.7|5.2|73.3|12.4"/>
</p:tagLst>
</file>

<file path=ppt/tags/tag5.xml><?xml version="1.0" encoding="utf-8"?>
<p:tagLst xmlns:a="http://schemas.openxmlformats.org/drawingml/2006/main" xmlns:r="http://schemas.openxmlformats.org/officeDocument/2006/relationships" xmlns:p="http://schemas.openxmlformats.org/presentationml/2006/main">
  <p:tag name="TIMING" val="|16|25.5|17.2|39|21.4"/>
</p:tagLst>
</file>

<file path=ppt/tags/tag6.xml><?xml version="1.0" encoding="utf-8"?>
<p:tagLst xmlns:a="http://schemas.openxmlformats.org/drawingml/2006/main" xmlns:r="http://schemas.openxmlformats.org/officeDocument/2006/relationships" xmlns:p="http://schemas.openxmlformats.org/presentationml/2006/main">
  <p:tag name="TIMING" val="|20.5"/>
</p:tagLst>
</file>

<file path=ppt/tags/tag7.xml><?xml version="1.0" encoding="utf-8"?>
<p:tagLst xmlns:a="http://schemas.openxmlformats.org/drawingml/2006/main" xmlns:r="http://schemas.openxmlformats.org/officeDocument/2006/relationships" xmlns:p="http://schemas.openxmlformats.org/presentationml/2006/main">
  <p:tag name="TIMING" val="|5|15"/>
</p:tagLst>
</file>

<file path=ppt/tags/tag8.xml><?xml version="1.0" encoding="utf-8"?>
<p:tagLst xmlns:a="http://schemas.openxmlformats.org/drawingml/2006/main" xmlns:r="http://schemas.openxmlformats.org/officeDocument/2006/relationships" xmlns:p="http://schemas.openxmlformats.org/presentationml/2006/main">
  <p:tag name="TIMING" val="|9.9|10.2|12.2"/>
</p:tagLst>
</file>

<file path=ppt/tags/tag9.xml><?xml version="1.0" encoding="utf-8"?>
<p:tagLst xmlns:a="http://schemas.openxmlformats.org/drawingml/2006/main" xmlns:r="http://schemas.openxmlformats.org/officeDocument/2006/relationships" xmlns:p="http://schemas.openxmlformats.org/presentationml/2006/main">
  <p:tag name="TIMING" val="|24.7|11.4|32.4|21.4|4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24553</TotalTime>
  <Words>1040</Words>
  <Application>Microsoft Office PowerPoint</Application>
  <PresentationFormat>On-screen Show (4:3)</PresentationFormat>
  <Paragraphs>244</Paragraphs>
  <Slides>28</Slides>
  <Notes>0</Notes>
  <HiddenSlides>0</HiddenSlides>
  <MMClips>28</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28</vt:i4>
      </vt:variant>
    </vt:vector>
  </HeadingPairs>
  <TitlesOfParts>
    <vt:vector size="31" baseType="lpstr">
      <vt:lpstr>Office Theme</vt:lpstr>
      <vt:lpstr>Equation</vt:lpstr>
      <vt:lpstr>MathType 6.0 Equation</vt:lpstr>
      <vt:lpstr>3.2 Determining if a subset is a subspace</vt:lpstr>
      <vt:lpstr>Introduction</vt:lpstr>
      <vt:lpstr>The zero set</vt:lpstr>
      <vt:lpstr>The entire vector space</vt:lpstr>
      <vt:lpstr>The empty set</vt:lpstr>
      <vt:lpstr>When is a subset a subspace?</vt:lpstr>
      <vt:lpstr>When is a subset a subspace?</vt:lpstr>
      <vt:lpstr>Discrete signals</vt:lpstr>
      <vt:lpstr>Discrete signals</vt:lpstr>
      <vt:lpstr>Straight lines in R2</vt:lpstr>
      <vt:lpstr>Straight lines in R2</vt:lpstr>
      <vt:lpstr>Straight lines in R2</vt:lpstr>
      <vt:lpstr>Straight lines in R2</vt:lpstr>
      <vt:lpstr>Subspaces must contain the origin</vt:lpstr>
      <vt:lpstr>Rays from the origin</vt:lpstr>
      <vt:lpstr>Cones</vt:lpstr>
      <vt:lpstr>Cones</vt:lpstr>
      <vt:lpstr>Cones</vt:lpstr>
      <vt:lpstr>All subspaces of R2</vt:lpstr>
      <vt:lpstr>Linear combinations</vt:lpstr>
      <vt:lpstr>Linear combinations</vt:lpstr>
      <vt:lpstr>Linear combinations</vt:lpstr>
      <vt:lpstr>Linear combinations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495</cp:revision>
  <dcterms:created xsi:type="dcterms:W3CDTF">2020-04-30T19:27:29Z</dcterms:created>
  <dcterms:modified xsi:type="dcterms:W3CDTF">2020-09-28T22:48:23Z</dcterms:modified>
</cp:coreProperties>
</file>